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398" autoAdjust="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0CA823-F316-4720-A80E-63C5BC238A08}" type="datetimeFigureOut">
              <a:rPr lang="ru-RU" smtClean="0"/>
              <a:pPr>
                <a:defRPr/>
              </a:pPr>
              <a:t>17.07.2020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4BFCE-11E7-4C61-A051-8154CBCFA8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1ACC9A-9EF8-4865-A3AA-F7A13666937D}" type="datetimeFigureOut">
              <a:rPr lang="ru-RU" smtClean="0"/>
              <a:pPr>
                <a:defRPr/>
              </a:pPr>
              <a:t>17.07.2020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C683E-29D2-4338-ABDF-FD614F5F28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AE8364-5AC4-42D6-BB68-2CD430636110}" type="datetimeFigureOut">
              <a:rPr lang="ru-RU" smtClean="0"/>
              <a:pPr>
                <a:defRPr/>
              </a:pPr>
              <a:t>17.07.2020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555C12-AA2B-4836-B805-BBB995BF87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42C33D-C621-4EFC-8269-828145368B10}" type="datetimeFigureOut">
              <a:rPr lang="ru-RU" smtClean="0"/>
              <a:pPr>
                <a:defRPr/>
              </a:pPr>
              <a:t>17.07.2020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658E3E-55DC-4166-9DF8-3CF75D62FE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28EDFC-EEB8-4E43-B95A-AE2A80D50003}" type="datetimeFigureOut">
              <a:rPr lang="ru-RU" smtClean="0"/>
              <a:pPr>
                <a:defRPr/>
              </a:pPr>
              <a:t>17.07.2020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5529C-60E9-4303-AABC-0D88DE00EF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AEDB3F-E918-48C6-8CC1-BB15C629ABCF}" type="datetimeFigureOut">
              <a:rPr lang="ru-RU" smtClean="0"/>
              <a:pPr>
                <a:defRPr/>
              </a:pPr>
              <a:t>17.07.2020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C0193-CA7D-449D-85F4-7D6D8B5F6D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452E6E-6874-4D17-AB79-39241CEE7ACB}" type="datetimeFigureOut">
              <a:rPr lang="ru-RU" smtClean="0"/>
              <a:pPr>
                <a:defRPr/>
              </a:pPr>
              <a:t>17.07.2020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9B9EF7-B470-4CA9-A1EE-7FE3584333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BECE76-780D-4AA3-BF45-3F7359A9A66C}" type="datetimeFigureOut">
              <a:rPr lang="ru-RU" smtClean="0"/>
              <a:pPr>
                <a:defRPr/>
              </a:pPr>
              <a:t>17.07.2020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6C402-8778-415E-9D7E-B583DAED3E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587F3-BFB9-49F5-83A0-499B7E519D0C}" type="datetimeFigureOut">
              <a:rPr lang="ru-RU" smtClean="0"/>
              <a:pPr>
                <a:defRPr/>
              </a:pPr>
              <a:t>17.07.2020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E99DC4-DB53-4E5B-AB09-D3CC06A6B3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4ECD6B-A315-4C8D-ABA4-80C449C1A948}" type="datetimeFigureOut">
              <a:rPr lang="ru-RU" smtClean="0"/>
              <a:pPr>
                <a:defRPr/>
              </a:pPr>
              <a:t>17.07.2020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6C348-4A3C-40C4-9DDB-196B3846F2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44988F-6884-43EF-850D-2B98702F7A62}" type="datetimeFigureOut">
              <a:rPr lang="ru-RU" smtClean="0"/>
              <a:pPr>
                <a:defRPr/>
              </a:pPr>
              <a:t>17.07.2020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60F8CB-090F-4648-B38F-586FC16CEE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CDC8364-1F21-4EBE-9B80-1F5E71D407EE}" type="datetimeFigureOut">
              <a:rPr lang="ru-RU" smtClean="0"/>
              <a:pPr>
                <a:defRPr/>
              </a:pPr>
              <a:t>17.07.2020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B5FC2D0-DA80-4AAE-ACA9-1615EAFEC2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1"/>
          <p:cNvSpPr txBox="1">
            <a:spLocks noChangeArrowheads="1"/>
          </p:cNvSpPr>
          <p:nvPr/>
        </p:nvSpPr>
        <p:spPr bwMode="auto">
          <a:xfrm>
            <a:off x="857250" y="500063"/>
            <a:ext cx="7500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Arial Narrow" pitchFamily="34" charset="0"/>
              </a:rPr>
              <a:t>М</a:t>
            </a:r>
            <a:r>
              <a:rPr lang="ru-RU" sz="2000" b="1"/>
              <a:t>ОУ «Вышеславская ОШ»</a:t>
            </a:r>
          </a:p>
        </p:txBody>
      </p:sp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143500" y="5572125"/>
            <a:ext cx="32861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>
                <a:latin typeface="Arial Narrow" pitchFamily="34" charset="0"/>
              </a:rPr>
              <a:t>Учитель русского языка и литературы </a:t>
            </a:r>
            <a:r>
              <a:rPr lang="ru-RU" b="1"/>
              <a:t>Шалагинова Н.А.</a:t>
            </a: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785926"/>
            <a:ext cx="7286676" cy="35394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Активизация познавательной деятельности обучающихся с ОВЗ на уроках русского языка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 descr="C:\Users\user\Desktop\активизация овз\ppt\media\imag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77072"/>
            <a:ext cx="2162175" cy="23423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71563" y="500063"/>
            <a:ext cx="7215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cs typeface="Arial" charset="0"/>
              </a:rPr>
              <a:t>Нестандартные формы урока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14375" y="1714500"/>
            <a:ext cx="7786688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>
                <a:cs typeface="Arial" charset="0"/>
              </a:rPr>
              <a:t>Урок-КВН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>
                <a:cs typeface="Arial" charset="0"/>
              </a:rPr>
              <a:t>Урок-путешествие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>
                <a:cs typeface="Arial" charset="0"/>
              </a:rPr>
              <a:t>Урок-викторина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>
                <a:cs typeface="Arial" charset="0"/>
              </a:rPr>
              <a:t>Урок-игра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>
                <a:cs typeface="Arial" charset="0"/>
              </a:rPr>
              <a:t>Урок-зачет</a:t>
            </a:r>
          </a:p>
          <a:p>
            <a:endParaRPr lang="ru-RU" sz="2400">
              <a:cs typeface="Arial" charset="0"/>
            </a:endParaRPr>
          </a:p>
        </p:txBody>
      </p:sp>
      <p:pic>
        <p:nvPicPr>
          <p:cNvPr id="8194" name="Picture 2" descr="C:\Users\user\Desktop\активизация овз\ppt\media\image1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484784"/>
            <a:ext cx="2517643" cy="1888232"/>
          </a:xfrm>
          <a:prstGeom prst="rect">
            <a:avLst/>
          </a:prstGeom>
          <a:noFill/>
        </p:spPr>
      </p:pic>
      <p:pic>
        <p:nvPicPr>
          <p:cNvPr id="8195" name="Picture 3" descr="C:\Users\user\Desktop\активизация овз\ppt\media\image1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077072"/>
            <a:ext cx="2613653" cy="19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6786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cs typeface="Arial" charset="0"/>
              </a:rPr>
              <a:t>Метод  речетворчество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14375" y="857250"/>
            <a:ext cx="78486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/>
            <a:r>
              <a:rPr lang="ru-RU" sz="2400" b="1">
                <a:ea typeface="Times New Roman" pitchFamily="18" charset="0"/>
                <a:cs typeface="Arial" charset="0"/>
              </a:rPr>
              <a:t>Приёмы:</a:t>
            </a:r>
          </a:p>
          <a:p>
            <a:pPr indent="450850" algn="ctr"/>
            <a:endParaRPr lang="ru-RU" sz="2400" b="1">
              <a:ea typeface="Times New Roman" pitchFamily="18" charset="0"/>
              <a:cs typeface="Arial" charset="0"/>
            </a:endParaRPr>
          </a:p>
          <a:p>
            <a:pPr indent="450850" algn="just" eaLnBrk="0" hangingPunct="0">
              <a:buFont typeface="Wingdings" pitchFamily="2" charset="2"/>
              <a:buChar char="ü"/>
            </a:pPr>
            <a:r>
              <a:rPr lang="ru-RU" sz="2400">
                <a:ea typeface="Times New Roman" pitchFamily="18" charset="0"/>
                <a:cs typeface="Arial" charset="0"/>
              </a:rPr>
              <a:t> «Прием свободных ассоциаций»; (по данным картинкам)</a:t>
            </a:r>
          </a:p>
          <a:p>
            <a:pPr indent="450850" algn="just" eaLnBrk="0" hangingPunct="0">
              <a:buFont typeface="Wingdings" pitchFamily="2" charset="2"/>
              <a:buChar char="ü"/>
            </a:pPr>
            <a:endParaRPr lang="ru-RU" sz="2400">
              <a:cs typeface="Arial" charset="0"/>
            </a:endParaRPr>
          </a:p>
          <a:p>
            <a:pPr indent="450850" algn="just" eaLnBrk="0" hangingPunct="0">
              <a:buFont typeface="Wingdings" pitchFamily="2" charset="2"/>
              <a:buChar char="ü"/>
            </a:pPr>
            <a:r>
              <a:rPr lang="ru-RU" sz="2400">
                <a:cs typeface="Times New Roman" pitchFamily="18" charset="0"/>
              </a:rPr>
              <a:t> «Что было бы, если бы…» (ученик задает себе такой вопрос и пытается на него ответить)</a:t>
            </a:r>
          </a:p>
          <a:p>
            <a:pPr indent="450850" algn="just" eaLnBrk="0" hangingPunct="0">
              <a:buFont typeface="Wingdings" pitchFamily="2" charset="2"/>
              <a:buChar char="ü"/>
            </a:pPr>
            <a:endParaRPr lang="ru-RU" sz="2400">
              <a:cs typeface="Arial" charset="0"/>
            </a:endParaRPr>
          </a:p>
          <a:p>
            <a:pPr indent="450850" algn="just" eaLnBrk="0" hangingPunct="0">
              <a:buFont typeface="Wingdings" pitchFamily="2" charset="2"/>
              <a:buChar char="ü"/>
            </a:pPr>
            <a:r>
              <a:rPr lang="ru-RU" sz="2400">
                <a:cs typeface="Times New Roman" pitchFamily="18" charset="0"/>
              </a:rPr>
              <a:t> «Продолжи рассказ»</a:t>
            </a:r>
            <a:endParaRPr lang="ru-RU" sz="2400">
              <a:cs typeface="Arial" charset="0"/>
            </a:endParaRPr>
          </a:p>
        </p:txBody>
      </p:sp>
      <p:pic>
        <p:nvPicPr>
          <p:cNvPr id="9218" name="Picture 2" descr="C:\Users\user\Desktop\активизация овз\ppt\media\image1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293096"/>
            <a:ext cx="2805675" cy="21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28750" y="428625"/>
            <a:ext cx="6572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cs typeface="Arial" charset="0"/>
              </a:rPr>
              <a:t>Метод «смысловых единиц»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14375" y="1285875"/>
            <a:ext cx="7786688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/>
            <a:r>
              <a:rPr lang="ru-RU" sz="2400" b="1">
                <a:ea typeface="Times New Roman" pitchFamily="18" charset="0"/>
                <a:cs typeface="Arial" charset="0"/>
              </a:rPr>
              <a:t>Приёмы:</a:t>
            </a:r>
          </a:p>
          <a:p>
            <a:pPr indent="450850" algn="ctr"/>
            <a:endParaRPr lang="ru-RU" sz="2400" b="1">
              <a:ea typeface="Times New Roman" pitchFamily="18" charset="0"/>
              <a:cs typeface="Arial" charset="0"/>
            </a:endParaRPr>
          </a:p>
          <a:p>
            <a:pPr indent="450850" algn="just" eaLnBrk="0" hangingPunct="0">
              <a:buFont typeface="Wingdings" pitchFamily="2" charset="2"/>
              <a:buChar char="ü"/>
            </a:pPr>
            <a:r>
              <a:rPr lang="ru-RU" sz="2400">
                <a:ea typeface="Times New Roman" pitchFamily="18" charset="0"/>
                <a:cs typeface="Arial" charset="0"/>
              </a:rPr>
              <a:t>Анализ текста или его мини-изложение, при котором ученик должен последовательно отвечать на два вопроса: «О ком (или о чем) говорится в этом тексте?" и «Что говорится (сообщается) об этом?». </a:t>
            </a:r>
            <a:r>
              <a:rPr lang="ru-RU" sz="2000" i="1">
                <a:ea typeface="Times New Roman" pitchFamily="18" charset="0"/>
                <a:cs typeface="Arial" charset="0"/>
              </a:rPr>
              <a:t>Используемые мини-изложения помогают формироваться эмоционально-волевой сфере, уничтожая страх перед большим по объёму текстом.</a:t>
            </a:r>
          </a:p>
          <a:p>
            <a:pPr indent="450850" algn="just" eaLnBrk="0" hangingPunct="0">
              <a:buFont typeface="Wingdings" pitchFamily="2" charset="2"/>
              <a:buChar char="ü"/>
            </a:pPr>
            <a:endParaRPr lang="ru-RU" sz="2400">
              <a:cs typeface="Arial" charset="0"/>
            </a:endParaRPr>
          </a:p>
          <a:p>
            <a:pPr indent="450850" algn="just" eaLnBrk="0" hangingPunct="0">
              <a:buFont typeface="Wingdings" pitchFamily="2" charset="2"/>
              <a:buChar char="ü"/>
            </a:pPr>
            <a:r>
              <a:rPr lang="ru-RU" sz="2400">
                <a:cs typeface="Times New Roman" pitchFamily="18" charset="0"/>
              </a:rPr>
              <a:t>Использование личного опыта : установление родственных связей внутри текста или предложения по аналогии с родственными связями в семье. </a:t>
            </a:r>
            <a:r>
              <a:rPr lang="ru-RU" sz="2000">
                <a:cs typeface="Times New Roman" pitchFamily="18" charset="0"/>
              </a:rPr>
              <a:t>(например, при изучении темы «Простое предложение»)</a:t>
            </a:r>
            <a:endParaRPr lang="ru-RU" sz="20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00063" y="571500"/>
            <a:ext cx="5286375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800">
                <a:ea typeface="Times New Roman" pitchFamily="18" charset="0"/>
                <a:cs typeface="Arial" charset="0"/>
              </a:rPr>
              <a:t>Использование различных приёмов, форм, методов на уроках русского языка ведёт к пробуждению интереса обучающихся к предмету, что помогает активизировать познавательную деятельность школьников, а это, в свою очередь, не может не воздействовать на формирование мотивации к обучению. </a:t>
            </a:r>
          </a:p>
        </p:txBody>
      </p:sp>
      <p:pic>
        <p:nvPicPr>
          <p:cNvPr id="10242" name="Picture 2" descr="C:\Users\user\Desktop\активизация овз\ppt\media\image1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492896"/>
            <a:ext cx="2124075" cy="1600200"/>
          </a:xfrm>
          <a:prstGeom prst="rect">
            <a:avLst/>
          </a:prstGeom>
          <a:noFill/>
        </p:spPr>
      </p:pic>
      <p:pic>
        <p:nvPicPr>
          <p:cNvPr id="10243" name="Picture 3" descr="C:\Users\user\Desktop\активизация овз\ppt\media\image1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620688"/>
            <a:ext cx="2028493" cy="1528192"/>
          </a:xfrm>
          <a:prstGeom prst="rect">
            <a:avLst/>
          </a:prstGeom>
          <a:noFill/>
        </p:spPr>
      </p:pic>
      <p:pic>
        <p:nvPicPr>
          <p:cNvPr id="10244" name="Picture 4" descr="C:\Users\user\Desktop\активизация овз\ppt\media\image16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4509120"/>
            <a:ext cx="2229898" cy="1667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1"/>
          <p:cNvSpPr>
            <a:spLocks noChangeArrowheads="1"/>
          </p:cNvSpPr>
          <p:nvPr/>
        </p:nvSpPr>
        <p:spPr bwMode="auto">
          <a:xfrm>
            <a:off x="2357438" y="642938"/>
            <a:ext cx="578643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400" b="1">
                <a:cs typeface="Arial" charset="0"/>
              </a:rPr>
              <a:t>“Единственный путь, ведущий к знанию – деятельность»</a:t>
            </a:r>
          </a:p>
          <a:p>
            <a:pPr algn="r"/>
            <a:endParaRPr lang="ru-RU" sz="2400" b="1" i="1">
              <a:cs typeface="Arial" charset="0"/>
            </a:endParaRPr>
          </a:p>
          <a:p>
            <a:pPr algn="r"/>
            <a:r>
              <a:rPr lang="ru-RU" sz="2400" b="1" i="1">
                <a:cs typeface="Arial" charset="0"/>
              </a:rPr>
              <a:t>Бернард Шоу</a:t>
            </a:r>
            <a:r>
              <a:rPr lang="ru-RU">
                <a:latin typeface="Calibri" pitchFamily="34" charset="0"/>
              </a:rPr>
              <a:t> 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85813" y="2857500"/>
            <a:ext cx="77152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400">
                <a:ea typeface="Times New Roman" pitchFamily="18" charset="0"/>
                <a:cs typeface="Arial" charset="0"/>
              </a:rPr>
              <a:t>Активизация познавательной деятельности школьников – актуальнейшая проблема современной педагогики. </a:t>
            </a:r>
            <a:endParaRPr lang="ru-RU" sz="240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indent="450850" algn="just" eaLnBrk="0" hangingPunct="0"/>
            <a:r>
              <a:rPr lang="ru-RU" sz="24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Нет такого учителя, который не задумывался бы над вопросами: </a:t>
            </a:r>
          </a:p>
          <a:p>
            <a:pPr indent="450850" algn="just" eaLnBrk="0" hangingPunct="0"/>
            <a:r>
              <a:rPr lang="ru-RU" sz="24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Как сделать урок интересным, ярким? </a:t>
            </a:r>
          </a:p>
          <a:p>
            <a:pPr indent="450850" algn="just" eaLnBrk="0" hangingPunct="0"/>
            <a:r>
              <a:rPr lang="ru-RU" sz="24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Как увлечь ребят своим предметом? </a:t>
            </a:r>
          </a:p>
          <a:p>
            <a:pPr indent="450850" algn="just" eaLnBrk="0" hangingPunct="0"/>
            <a:r>
              <a:rPr lang="ru-RU" sz="24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Как создать на уроке ситуацию успеха для каждого ученика?</a:t>
            </a:r>
            <a:endParaRPr lang="ru-RU" sz="240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785813" y="785813"/>
            <a:ext cx="7858125" cy="523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4000" b="1">
                <a:solidFill>
                  <a:srgbClr val="FF0000"/>
                </a:solidFill>
                <a:cs typeface="Arial" charset="0"/>
              </a:rPr>
              <a:t>Причины  нежелания учиться</a:t>
            </a:r>
          </a:p>
          <a:p>
            <a:pPr algn="just"/>
            <a:endParaRPr lang="ru-RU">
              <a:cs typeface="Arial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800">
                <a:cs typeface="Arial" charset="0"/>
              </a:rPr>
              <a:t>неумение преодолевать трудности познавательной деятельности,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>
                <a:cs typeface="Arial" charset="0"/>
              </a:rPr>
              <a:t>огромный объём учебного материала,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>
                <a:cs typeface="Arial" charset="0"/>
              </a:rPr>
              <a:t>отвлекающие факторы подростковой жизни,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>
                <a:cs typeface="Arial" charset="0"/>
              </a:rPr>
              <a:t>однообразие и монотонность учебного процесса. </a:t>
            </a:r>
          </a:p>
          <a:p>
            <a:pPr algn="just"/>
            <a:endParaRPr lang="ru-RU">
              <a:cs typeface="Arial" charset="0"/>
            </a:endParaRPr>
          </a:p>
          <a:p>
            <a:pPr algn="ctr"/>
            <a:r>
              <a:rPr lang="ru-RU" sz="3600">
                <a:cs typeface="Arial" charset="0"/>
              </a:rPr>
              <a:t>Причины  нежелания учиться бывают самые разные. </a:t>
            </a:r>
          </a:p>
          <a:p>
            <a:pPr algn="just"/>
            <a:endParaRPr lang="ru-RU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714375" y="571500"/>
            <a:ext cx="7786688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cs typeface="Arial" charset="0"/>
              </a:rPr>
              <a:t>Существует ряд условий, при соблюдении которых активизация познавательной деятельности осуществляется успешно:</a:t>
            </a:r>
          </a:p>
          <a:p>
            <a:pPr algn="ctr"/>
            <a:endParaRPr lang="ru-RU" sz="2800">
              <a:cs typeface="Arial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2800">
                <a:cs typeface="Arial" charset="0"/>
              </a:rPr>
              <a:t> учет психофизических особенностей детей;</a:t>
            </a:r>
          </a:p>
          <a:p>
            <a:pPr algn="ctr">
              <a:buFont typeface="Wingdings" pitchFamily="2" charset="2"/>
              <a:buChar char="ü"/>
            </a:pPr>
            <a:r>
              <a:rPr lang="ru-RU" sz="2800">
                <a:cs typeface="Arial" charset="0"/>
              </a:rPr>
              <a:t> работа в зоне актуального и ближайшего развития;</a:t>
            </a:r>
          </a:p>
          <a:p>
            <a:pPr algn="ctr">
              <a:buFont typeface="Wingdings" pitchFamily="2" charset="2"/>
              <a:buChar char="ü"/>
            </a:pPr>
            <a:r>
              <a:rPr lang="ru-RU" sz="2800">
                <a:cs typeface="Arial" charset="0"/>
              </a:rPr>
              <a:t> использование «адресной» помощи ребенку.</a:t>
            </a:r>
          </a:p>
        </p:txBody>
      </p:sp>
      <p:pic>
        <p:nvPicPr>
          <p:cNvPr id="2050" name="Picture 2" descr="C:\Users\user\Desktop\активизация овз\ppt\media\image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581128"/>
            <a:ext cx="2376264" cy="1905548"/>
          </a:xfrm>
          <a:prstGeom prst="rect">
            <a:avLst/>
          </a:prstGeom>
          <a:noFill/>
        </p:spPr>
      </p:pic>
      <p:pic>
        <p:nvPicPr>
          <p:cNvPr id="2051" name="Picture 3" descr="C:\Users\user\Desktop\активизация овз\ppt\media\image3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581128"/>
            <a:ext cx="2506403" cy="18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428625" y="357188"/>
            <a:ext cx="7858125" cy="485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Задачи обучения русскому языку детей, имеющих нарушение интеллекта:</a:t>
            </a:r>
          </a:p>
          <a:p>
            <a:pPr algn="ctr"/>
            <a:endParaRPr lang="ru-RU" sz="3600" b="1" dirty="0">
              <a:solidFill>
                <a:srgbClr val="FF0000"/>
              </a:solidFill>
              <a:ea typeface="Times New Roman" pitchFamily="18" charset="0"/>
              <a:cs typeface="Arial" charset="0"/>
            </a:endParaRPr>
          </a:p>
          <a:p>
            <a:pPr eaLnBrk="0" hangingPunct="0">
              <a:buFont typeface="Wingdings" pitchFamily="2" charset="2"/>
              <a:buChar char="ü"/>
            </a:pPr>
            <a:r>
              <a:rPr lang="ru-RU" sz="2800" dirty="0">
                <a:ea typeface="Times New Roman" pitchFamily="18" charset="0"/>
                <a:cs typeface="Arial" charset="0"/>
              </a:rPr>
              <a:t>повысить уровень общего и речевого развития учащихся;</a:t>
            </a:r>
            <a:endParaRPr lang="ru-RU" sz="2800" dirty="0">
              <a:cs typeface="Arial" charset="0"/>
            </a:endParaRPr>
          </a:p>
          <a:p>
            <a:pPr eaLnBrk="0" hangingPunct="0">
              <a:buFont typeface="Wingdings" pitchFamily="2" charset="2"/>
              <a:buChar char="ü"/>
            </a:pPr>
            <a:r>
              <a:rPr lang="ru-RU" sz="2800" dirty="0">
                <a:cs typeface="Times New Roman" pitchFamily="18" charset="0"/>
              </a:rPr>
              <a:t>научить последовательно и правильно излагать свои мысли в устной и письменной форме;</a:t>
            </a:r>
            <a:endParaRPr lang="ru-RU" sz="2800" dirty="0">
              <a:cs typeface="Arial" charset="0"/>
            </a:endParaRPr>
          </a:p>
          <a:p>
            <a:pPr eaLnBrk="0" hangingPunct="0">
              <a:buFont typeface="Wingdings" pitchFamily="2" charset="2"/>
              <a:buChar char="ü"/>
            </a:pPr>
            <a:r>
              <a:rPr lang="ru-RU" sz="2800" dirty="0">
                <a:cs typeface="Times New Roman" pitchFamily="18" charset="0"/>
              </a:rPr>
              <a:t>выработать элементарные навыки грамотного письма.</a:t>
            </a:r>
            <a:endParaRPr lang="ru-RU" sz="2800" dirty="0">
              <a:cs typeface="Arial" charset="0"/>
            </a:endParaRPr>
          </a:p>
        </p:txBody>
      </p:sp>
      <p:pic>
        <p:nvPicPr>
          <p:cNvPr id="3074" name="Picture 2" descr="C:\Users\user\Desktop\активизация овз\ppt\media\imag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509120"/>
            <a:ext cx="1744216" cy="18895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57188" y="142875"/>
            <a:ext cx="828675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cs typeface="Arial" charset="0"/>
              </a:rPr>
              <a:t>Дидактические игры</a:t>
            </a:r>
          </a:p>
          <a:p>
            <a:endParaRPr lang="ru-RU" sz="2400" dirty="0">
              <a:cs typeface="Arial" charset="0"/>
            </a:endParaRPr>
          </a:p>
          <a:p>
            <a:pPr algn="ctr"/>
            <a:r>
              <a:rPr lang="ru-RU" sz="2400" b="1" dirty="0">
                <a:cs typeface="Arial" charset="0"/>
              </a:rPr>
              <a:t>«Футбол»</a:t>
            </a:r>
          </a:p>
          <a:p>
            <a:pPr algn="ctr"/>
            <a:r>
              <a:rPr lang="ru-RU" sz="2400" dirty="0">
                <a:cs typeface="Arial" charset="0"/>
              </a:rPr>
              <a:t>Данная  игра способствует коррекции устной речи, памяти, внимания, аналитического мышления; происходит развитие коммуникативных навыков</a:t>
            </a:r>
          </a:p>
          <a:p>
            <a:endParaRPr lang="ru-RU" sz="2400" dirty="0">
              <a:cs typeface="Arial" charset="0"/>
            </a:endParaRPr>
          </a:p>
          <a:p>
            <a:pPr algn="ctr"/>
            <a:endParaRPr lang="ru-RU" sz="2400" b="1" dirty="0">
              <a:cs typeface="Arial" charset="0"/>
            </a:endParaRPr>
          </a:p>
          <a:p>
            <a:pPr algn="ctr"/>
            <a:endParaRPr lang="ru-RU" sz="2400" b="1" dirty="0">
              <a:cs typeface="Arial" charset="0"/>
            </a:endParaRPr>
          </a:p>
          <a:p>
            <a:pPr algn="ctr"/>
            <a:endParaRPr lang="ru-RU" sz="2400" b="1" dirty="0">
              <a:cs typeface="Arial" charset="0"/>
            </a:endParaRPr>
          </a:p>
          <a:p>
            <a:pPr algn="ctr"/>
            <a:r>
              <a:rPr lang="ru-RU" sz="2400" b="1" dirty="0">
                <a:cs typeface="Arial" charset="0"/>
              </a:rPr>
              <a:t>«Испорченный телефон»</a:t>
            </a:r>
          </a:p>
          <a:p>
            <a:pPr algn="ctr"/>
            <a:r>
              <a:rPr lang="ru-RU" sz="2400" dirty="0">
                <a:cs typeface="Arial" charset="0"/>
              </a:rPr>
              <a:t>Способствует развитию внимания, памяти, речи,            </a:t>
            </a:r>
          </a:p>
          <a:p>
            <a:pPr algn="ctr"/>
            <a:r>
              <a:rPr lang="ru-RU" sz="2400" dirty="0">
                <a:cs typeface="Arial" charset="0"/>
              </a:rPr>
              <a:t> коммуникативных навыков.</a:t>
            </a:r>
          </a:p>
          <a:p>
            <a:pPr algn="ctr"/>
            <a:r>
              <a:rPr lang="ru-RU" sz="2400" i="1" dirty="0">
                <a:cs typeface="Arial" charset="0"/>
              </a:rPr>
              <a:t>Мне грустно! Меня раздражает</a:t>
            </a:r>
          </a:p>
          <a:p>
            <a:pPr algn="ctr"/>
            <a:r>
              <a:rPr lang="ru-RU" sz="2400" i="1" dirty="0">
                <a:cs typeface="Arial" charset="0"/>
              </a:rPr>
              <a:t>И солнца осеннего блеск,</a:t>
            </a:r>
          </a:p>
          <a:p>
            <a:pPr algn="ctr"/>
            <a:r>
              <a:rPr lang="ru-RU" sz="2400" i="1" dirty="0">
                <a:cs typeface="Arial" charset="0"/>
              </a:rPr>
              <a:t>И лист, что с березы спадает,</a:t>
            </a:r>
          </a:p>
          <a:p>
            <a:pPr algn="ctr"/>
            <a:r>
              <a:rPr lang="ru-RU" sz="2400" i="1" dirty="0">
                <a:cs typeface="Arial" charset="0"/>
              </a:rPr>
              <a:t>И поздних кузнечиков треск.</a:t>
            </a:r>
          </a:p>
          <a:p>
            <a:endParaRPr lang="ru-RU" sz="2400" dirty="0">
              <a:cs typeface="Arial" charset="0"/>
            </a:endParaRPr>
          </a:p>
        </p:txBody>
      </p:sp>
      <p:pic>
        <p:nvPicPr>
          <p:cNvPr id="4098" name="Picture 2" descr="C:\Users\user\Desktop\активизация овз\ppt\media\image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708920"/>
            <a:ext cx="1941006" cy="1451422"/>
          </a:xfrm>
          <a:prstGeom prst="rect">
            <a:avLst/>
          </a:prstGeom>
          <a:noFill/>
        </p:spPr>
      </p:pic>
      <p:pic>
        <p:nvPicPr>
          <p:cNvPr id="4099" name="Picture 3" descr="C:\Users\user\Desktop\активизация овз\ppt\media\image6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2564904"/>
            <a:ext cx="2224634" cy="16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85750" y="571500"/>
            <a:ext cx="8358188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cs typeface="Arial" charset="0"/>
              </a:rPr>
              <a:t>«Чепуха – не чепуха»</a:t>
            </a:r>
          </a:p>
          <a:p>
            <a:pPr algn="ctr"/>
            <a:endParaRPr lang="ru-RU" sz="2400" b="1" dirty="0">
              <a:cs typeface="Arial" charset="0"/>
            </a:endParaRPr>
          </a:p>
          <a:p>
            <a:pPr algn="ctr"/>
            <a:r>
              <a:rPr lang="ru-RU" sz="2400" dirty="0">
                <a:cs typeface="Arial" charset="0"/>
              </a:rPr>
              <a:t>Способствует развитию образного мышления, воображению, речи. </a:t>
            </a:r>
          </a:p>
          <a:p>
            <a:pPr algn="ctr"/>
            <a:endParaRPr lang="ru-RU" sz="2400" dirty="0">
              <a:cs typeface="Arial" charset="0"/>
            </a:endParaRPr>
          </a:p>
          <a:p>
            <a:pPr algn="ctr"/>
            <a:r>
              <a:rPr lang="ru-RU" sz="2400" b="1" dirty="0">
                <a:cs typeface="Arial" charset="0"/>
              </a:rPr>
              <a:t>Вопросы для игры:</a:t>
            </a:r>
          </a:p>
          <a:p>
            <a:pPr algn="ctr"/>
            <a:endParaRPr lang="ru-RU" sz="2400" dirty="0">
              <a:ea typeface="Times New Roman" pitchFamily="18" charset="0"/>
              <a:cs typeface="Arial" charset="0"/>
            </a:endParaRPr>
          </a:p>
          <a:p>
            <a:r>
              <a:rPr lang="ru-RU" sz="2400" dirty="0">
                <a:ea typeface="Times New Roman" pitchFamily="18" charset="0"/>
                <a:cs typeface="Arial" charset="0"/>
              </a:rPr>
              <a:t>- Кто?</a:t>
            </a:r>
            <a:endParaRPr lang="ru-RU" sz="1100" dirty="0">
              <a:cs typeface="Arial" charset="0"/>
            </a:endParaRPr>
          </a:p>
          <a:p>
            <a:pPr eaLnBrk="0" hangingPunct="0"/>
            <a:r>
              <a:rPr lang="ru-RU" sz="2400" dirty="0">
                <a:cs typeface="Times New Roman" pitchFamily="18" charset="0"/>
              </a:rPr>
              <a:t>- С кем?</a:t>
            </a:r>
            <a:endParaRPr lang="ru-RU" sz="1100" dirty="0">
              <a:cs typeface="Arial" charset="0"/>
            </a:endParaRPr>
          </a:p>
          <a:p>
            <a:pPr eaLnBrk="0" hangingPunct="0"/>
            <a:r>
              <a:rPr lang="ru-RU" sz="2400" dirty="0">
                <a:cs typeface="Times New Roman" pitchFamily="18" charset="0"/>
              </a:rPr>
              <a:t>- Что делали?</a:t>
            </a:r>
            <a:endParaRPr lang="ru-RU" sz="1100" dirty="0">
              <a:cs typeface="Arial" charset="0"/>
            </a:endParaRPr>
          </a:p>
          <a:p>
            <a:pPr eaLnBrk="0" hangingPunct="0"/>
            <a:r>
              <a:rPr lang="ru-RU" sz="2400" dirty="0">
                <a:cs typeface="Times New Roman" pitchFamily="18" charset="0"/>
              </a:rPr>
              <a:t>- Кто пришёл?</a:t>
            </a:r>
            <a:endParaRPr lang="ru-RU" sz="1100" dirty="0">
              <a:cs typeface="Arial" charset="0"/>
            </a:endParaRPr>
          </a:p>
          <a:p>
            <a:pPr eaLnBrk="0" hangingPunct="0"/>
            <a:r>
              <a:rPr lang="ru-RU" sz="2400" dirty="0">
                <a:cs typeface="Times New Roman" pitchFamily="18" charset="0"/>
              </a:rPr>
              <a:t>- Что спросил?</a:t>
            </a:r>
            <a:endParaRPr lang="ru-RU" sz="1100" dirty="0">
              <a:cs typeface="Arial" charset="0"/>
            </a:endParaRPr>
          </a:p>
          <a:p>
            <a:pPr eaLnBrk="0" hangingPunct="0"/>
            <a:r>
              <a:rPr lang="ru-RU" sz="2400" dirty="0">
                <a:cs typeface="Times New Roman" pitchFamily="18" charset="0"/>
              </a:rPr>
              <a:t>- Что ответили?</a:t>
            </a:r>
            <a:endParaRPr lang="ru-RU" sz="1100" dirty="0">
              <a:cs typeface="Arial" charset="0"/>
            </a:endParaRPr>
          </a:p>
          <a:p>
            <a:pPr eaLnBrk="0" hangingPunct="0"/>
            <a:r>
              <a:rPr lang="ru-RU" sz="2400" dirty="0">
                <a:cs typeface="Times New Roman" pitchFamily="18" charset="0"/>
              </a:rPr>
              <a:t>-Как отреагировал?</a:t>
            </a:r>
            <a:endParaRPr lang="ru-RU" sz="1100" dirty="0">
              <a:cs typeface="Arial" charset="0"/>
            </a:endParaRPr>
          </a:p>
          <a:p>
            <a:pPr eaLnBrk="0" hangingPunct="0"/>
            <a:r>
              <a:rPr lang="ru-RU" sz="2400" dirty="0">
                <a:cs typeface="Times New Roman" pitchFamily="18" charset="0"/>
              </a:rPr>
              <a:t>- Чем закончилось?</a:t>
            </a:r>
            <a:endParaRPr lang="ru-RU" sz="3200" dirty="0">
              <a:cs typeface="Arial" charset="0"/>
            </a:endParaRPr>
          </a:p>
          <a:p>
            <a:pPr algn="ctr"/>
            <a:endParaRPr lang="ru-RU" sz="2400" dirty="0">
              <a:cs typeface="Arial" charset="0"/>
            </a:endParaRPr>
          </a:p>
        </p:txBody>
      </p:sp>
      <p:pic>
        <p:nvPicPr>
          <p:cNvPr id="5122" name="Picture 2" descr="C:\Users\user\Desktop\активизация овз\ppt\media\image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924944"/>
            <a:ext cx="2190652" cy="1744216"/>
          </a:xfrm>
          <a:prstGeom prst="rect">
            <a:avLst/>
          </a:prstGeom>
          <a:noFill/>
        </p:spPr>
      </p:pic>
      <p:pic>
        <p:nvPicPr>
          <p:cNvPr id="5123" name="Picture 3" descr="C:\Users\user\Desktop\активизация овз\ppt\media\image8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293096"/>
            <a:ext cx="2315239" cy="17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57188" y="642938"/>
            <a:ext cx="8286750" cy="264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Ситуация успеха – метод редактирования текста</a:t>
            </a:r>
          </a:p>
          <a:p>
            <a:endParaRPr lang="ru-RU">
              <a:latin typeface="Calibri" pitchFamily="34" charset="0"/>
            </a:endParaRPr>
          </a:p>
          <a:p>
            <a:pPr algn="ctr"/>
            <a:r>
              <a:rPr lang="ru-RU" sz="2400" b="1">
                <a:cs typeface="Arial" charset="0"/>
              </a:rPr>
              <a:t>Формы работы:</a:t>
            </a:r>
          </a:p>
          <a:p>
            <a:endParaRPr lang="ru-RU" sz="2400"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>
                <a:cs typeface="Arial" charset="0"/>
              </a:rPr>
              <a:t>Ролевая игра с применением готовых текстов</a:t>
            </a:r>
          </a:p>
          <a:p>
            <a:pPr>
              <a:buFont typeface="Wingdings" pitchFamily="2" charset="2"/>
              <a:buChar char="ü"/>
            </a:pPr>
            <a:endParaRPr lang="ru-RU" sz="2400"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>
                <a:cs typeface="Arial" charset="0"/>
              </a:rPr>
              <a:t>Поиск материала с ошибками в повседневной жизни</a:t>
            </a:r>
          </a:p>
        </p:txBody>
      </p:sp>
      <p:pic>
        <p:nvPicPr>
          <p:cNvPr id="6146" name="Picture 2" descr="C:\Users\user\Desktop\активизация овз\ppt\media\image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645024"/>
            <a:ext cx="4267200" cy="270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285875" y="500063"/>
            <a:ext cx="6500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cs typeface="Arial" charset="0"/>
              </a:rPr>
              <a:t>Проблемный метод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1500" y="4286250"/>
            <a:ext cx="678656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cs typeface="Arial" charset="0"/>
              </a:rPr>
              <a:t>Например:</a:t>
            </a:r>
          </a:p>
          <a:p>
            <a:endParaRPr lang="ru-RU" sz="2400">
              <a:cs typeface="Arial" charset="0"/>
            </a:endParaRPr>
          </a:p>
          <a:p>
            <a:r>
              <a:rPr lang="ru-RU" sz="2400" i="1">
                <a:cs typeface="Arial" charset="0"/>
              </a:rPr>
              <a:t>Цветы под солнцем увянут и пожелтеют.</a:t>
            </a:r>
          </a:p>
          <a:p>
            <a:endParaRPr lang="ru-RU" sz="2400" i="1">
              <a:cs typeface="Arial" charset="0"/>
            </a:endParaRPr>
          </a:p>
          <a:p>
            <a:r>
              <a:rPr lang="ru-RU" sz="2400" i="1">
                <a:cs typeface="Arial" charset="0"/>
              </a:rPr>
              <a:t>Пришла весна, и природа ожила.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8625" y="1285875"/>
            <a:ext cx="778668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cs typeface="Arial" charset="0"/>
              </a:rPr>
              <a:t>Создается ситуация поиска, в результате которой коллективными усилиями решается поставленная проблема и делаются выводы.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0063" y="2571750"/>
            <a:ext cx="5786437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cs typeface="Arial" charset="0"/>
              </a:rPr>
              <a:t>Направления:</a:t>
            </a:r>
          </a:p>
          <a:p>
            <a:endParaRPr lang="ru-RU" sz="2400" b="1"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>
                <a:cs typeface="Arial" charset="0"/>
              </a:rPr>
              <a:t>Выдвижение проблемного вопроса</a:t>
            </a:r>
          </a:p>
          <a:p>
            <a:pPr>
              <a:buFont typeface="Wingdings" pitchFamily="2" charset="2"/>
              <a:buChar char="ü"/>
            </a:pPr>
            <a:r>
              <a:rPr lang="ru-RU" sz="2400">
                <a:cs typeface="Arial" charset="0"/>
              </a:rPr>
              <a:t>Создание проблемной ситуации</a:t>
            </a:r>
          </a:p>
          <a:p>
            <a:endParaRPr lang="ru-RU">
              <a:latin typeface="Calibri" pitchFamily="34" charset="0"/>
            </a:endParaRPr>
          </a:p>
        </p:txBody>
      </p:sp>
      <p:pic>
        <p:nvPicPr>
          <p:cNvPr id="7170" name="Picture 2" descr="C:\Users\user\Desktop\активизация овз\ppt\media\image1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924944"/>
            <a:ext cx="2495164" cy="18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520</Words>
  <Application>Microsoft Office PowerPoint</Application>
  <PresentationFormat>Экран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34</cp:revision>
  <dcterms:created xsi:type="dcterms:W3CDTF">2016-03-29T08:29:17Z</dcterms:created>
  <dcterms:modified xsi:type="dcterms:W3CDTF">2020-07-17T08:05:34Z</dcterms:modified>
</cp:coreProperties>
</file>