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882" autoAdjust="0"/>
    <p:restoredTop sz="94660"/>
  </p:normalViewPr>
  <p:slideViewPr>
    <p:cSldViewPr>
      <p:cViewPr varScale="1">
        <p:scale>
          <a:sx n="69" d="100"/>
          <a:sy n="69" d="100"/>
        </p:scale>
        <p:origin x="-1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ABCB8-92C2-4F17-9D0F-F414DA8011B8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3F07-C55E-4C16-86FA-892C171C1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3F07-C55E-4C16-86FA-892C171C10F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753DBB-0A8E-4B7E-8013-40469EEB5FC0}" type="datetimeFigureOut">
              <a:rPr lang="ru-RU" smtClean="0"/>
              <a:pPr/>
              <a:t>20.06.2010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DAC2D3-94DA-4A11-A95C-B3B3CE278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package" Target="../embeddings/_____Microsoft_Office_Excel1.xlsx"/><Relationship Id="rId7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G:\&#1072;&#1085;&#1089;&#1072;&#1084;&#1073;&#1083;&#1100;\04%20&#1044;&#1086;&#1088;&#1086;&#1078;&#1082;&#1072;%204.wma" TargetMode="External"/><Relationship Id="rId7" Type="http://schemas.openxmlformats.org/officeDocument/2006/relationships/image" Target="../media/image2.png"/><Relationship Id="rId2" Type="http://schemas.openxmlformats.org/officeDocument/2006/relationships/audio" Target="file:///C:\Documents%20and%20Settings\&#1040;&#1076;&#1084;&#1080;&#1085;&#1080;&#1089;&#1090;&#1088;&#1072;&#1090;&#1086;&#1088;.GROMASHOVA\&#1052;&#1086;&#1080;%20&#1076;&#1086;&#1082;&#1091;&#1084;&#1077;&#1085;&#1090;&#1099;\&#1072;&#1085;&#1089;&#1072;&#1084;&#1073;&#1083;&#1100;\01%20&#1044;&#1086;&#1088;&#1086;&#1078;&#1082;&#1072;%201.wma" TargetMode="External"/><Relationship Id="rId1" Type="http://schemas.openxmlformats.org/officeDocument/2006/relationships/audio" Target="file:///C:\Documents%20and%20Settings\&#1040;&#1076;&#1084;&#1080;&#1085;&#1080;&#1089;&#1090;&#1088;&#1072;&#1090;&#1086;&#1088;.GROMASHOVA\&#1052;&#1086;&#1080;%20&#1076;&#1086;&#1082;&#1091;&#1084;&#1077;&#1085;&#1090;&#1099;\&#1072;&#1085;&#1089;&#1072;&#1084;&#1073;&#1083;&#1100;\04%20&#1044;&#1086;&#1088;&#1086;&#1078;&#1082;&#1072;%204.wma" TargetMode="External"/><Relationship Id="rId6" Type="http://schemas.openxmlformats.org/officeDocument/2006/relationships/image" Target="../media/image1.jpeg"/><Relationship Id="rId5" Type="http://schemas.openxmlformats.org/officeDocument/2006/relationships/hyperlink" Target="http://fotki.yandex.ru/users/vvkarav-03/view/162018/?page=0" TargetMode="Externa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4290"/>
            <a:ext cx="8500654" cy="54245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Урок-Презентация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по алгебре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7 класс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6913097" y="1544812"/>
            <a:ext cx="45719" cy="17526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48577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00FF00"/>
                </a:solidFill>
              </a:rPr>
              <a:t>учитель      Н</a:t>
            </a:r>
            <a:r>
              <a:rPr lang="ru-RU" sz="2400" dirty="0" smtClean="0">
                <a:solidFill>
                  <a:srgbClr val="00FF00"/>
                </a:solidFill>
              </a:rPr>
              <a:t>овикова Л.Б.</a:t>
            </a:r>
            <a:r>
              <a:rPr lang="ru-RU" sz="2400" dirty="0" smtClean="0">
                <a:solidFill>
                  <a:srgbClr val="00FF00"/>
                </a:solidFill>
              </a:rPr>
              <a:t/>
            </a:r>
            <a:br>
              <a:rPr lang="ru-RU" sz="2400" dirty="0" smtClean="0">
                <a:solidFill>
                  <a:srgbClr val="00FF00"/>
                </a:solidFill>
              </a:rPr>
            </a:br>
            <a:r>
              <a:rPr lang="ru-RU" sz="2400" dirty="0" smtClean="0">
                <a:solidFill>
                  <a:srgbClr val="00FF00"/>
                </a:solidFill>
              </a:rPr>
              <a:t>Вышеславская оош</a:t>
            </a:r>
            <a:br>
              <a:rPr lang="ru-RU" sz="2400" dirty="0" smtClean="0">
                <a:solidFill>
                  <a:srgbClr val="00FF00"/>
                </a:solidFill>
              </a:rPr>
            </a:br>
            <a:r>
              <a:rPr lang="ru-RU" sz="2400" dirty="0" smtClean="0">
                <a:solidFill>
                  <a:srgbClr val="00FF00"/>
                </a:solidFill>
              </a:rPr>
              <a:t>Гаврилов-ямский район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357158" y="-26988"/>
            <a:ext cx="87868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6000" b="1" dirty="0">
                <a:solidFill>
                  <a:srgbClr val="4F6228"/>
                </a:solidFill>
                <a:sym typeface="Wingdings 2" pitchFamily="18" charset="2"/>
              </a:rPr>
              <a:t></a:t>
            </a:r>
            <a:r>
              <a:rPr lang="ru-RU" sz="6000" dirty="0"/>
              <a:t> </a:t>
            </a:r>
            <a:r>
              <a:rPr lang="ru-RU" sz="6000" b="1" dirty="0">
                <a:solidFill>
                  <a:srgbClr val="4F6228"/>
                </a:solidFill>
                <a:latin typeface="Arial" pitchFamily="34" charset="0"/>
              </a:rPr>
              <a:t>Физкультминутка</a:t>
            </a:r>
            <a:r>
              <a:rPr lang="ru-RU" sz="6000" b="1" dirty="0">
                <a:solidFill>
                  <a:srgbClr val="4F6228"/>
                </a:solidFill>
                <a:latin typeface="Book Antiqua" pitchFamily="18" charset="0"/>
              </a:rPr>
              <a:t> </a:t>
            </a:r>
            <a:r>
              <a:rPr lang="ru-RU" sz="6000" b="1" dirty="0">
                <a:solidFill>
                  <a:srgbClr val="4F6228"/>
                </a:solidFill>
                <a:latin typeface="Book Antiqua" pitchFamily="18" charset="0"/>
                <a:sym typeface="Wingdings 2" pitchFamily="18" charset="2"/>
              </a:rPr>
              <a:t></a:t>
            </a:r>
            <a:endParaRPr lang="ru-RU" sz="6000" b="1" dirty="0">
              <a:solidFill>
                <a:srgbClr val="4F6228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362948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РАЗНОУРОВНЕВЫЙ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«Действия над одночленами и многочленами»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357290" y="1928802"/>
            <a:ext cx="3286148" cy="2428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hlinkClick r:id="rId2" action="ppaction://hlinksldjump"/>
              </a:rPr>
              <a:t>Вариант1</a:t>
            </a:r>
            <a:endParaRPr lang="ru-RU" sz="3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929190" y="1928802"/>
            <a:ext cx="3286148" cy="2428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hlinkClick r:id="rId3" action="ppaction://hlinksldjump"/>
              </a:rPr>
              <a:t>Вариант2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Среди следующих одночленов укажите подобные: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1) 3xy;          2) 3ab;      3) –7xy;          4) –7.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1и 2 ;   Б) 1 и 3; В) 1 и 2, 3 и 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2.Какие из выражений являются многочленами?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1) 5x 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2) 5xy;  3) 5 + x 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3;     Б) 2;    В) 1 и 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3.Упростите выражение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15</a:t>
            </a:r>
            <a:r>
              <a:rPr lang="ru-RU" sz="2000" baseline="30000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4.Приведите многочлен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xxx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2 – 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к стандартному виду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2 – 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Б)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В)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5.Упростите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: (9a – 2b) – ( 5a – 3b)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4a + 5b;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4a + b;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9ab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</a:rPr>
              <a:t>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 виде какого многочлена можно записать выражение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a + 1;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+ 2a;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7.Выполните умножение: (2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3)(1 –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- 3;    Б) –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+ 3;      В) –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3214678" y="6000768"/>
            <a:ext cx="1857388" cy="50006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" action="ppaction://hlinksldjump"/>
              </a:rPr>
              <a:t>далее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28596" y="5929330"/>
            <a:ext cx="214317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3" action="ppaction://hlinksldjump"/>
              </a:rPr>
              <a:t>Ответы к тесту</a:t>
            </a:r>
            <a:endParaRPr lang="ru-RU" b="1" dirty="0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5929322" y="6000768"/>
            <a:ext cx="171451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6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66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266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66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6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Среди следующих одночленов укажите подобные: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1) 5xy;       2) – 9;      3) 5ac;        4) – 9xy.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1 и 3;     Б) 1 и 3; 2 и 4;       В) 1 и 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2.Какие из выражений являются многочленами?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1) 4 + 3y –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    2) (x + y)(x – y);       3) 7 – x;          (a + c)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2 и 3;      Б) 1 и 3;      В) 1, 3 и 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3.Упростите выражение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(3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9a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6a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9a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4.Приведите многочлен  6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aaaa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1,5 + 0,4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5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к стандартному виду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9a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–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+ 9a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+ 20a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– 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+ 9a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+ 2a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5.Упростите: (7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– (8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11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Б) 13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11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В)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6.В виде какого многочлена можно записать выражение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(2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Б)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       В)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7.Выполните умножение: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+ 4)(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+ 16)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+ 64 ;      Б)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+ 32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+ 64;      В)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+ 32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+ 64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85786" y="5786454"/>
            <a:ext cx="221457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Ответы</a:t>
            </a:r>
            <a:r>
              <a:rPr lang="ru-RU" b="1" dirty="0" err="1" smtClean="0">
                <a:hlinkClick r:id="rId2" action="ppaction://hlinksldjump"/>
              </a:rPr>
              <a:t>Ответы</a:t>
            </a:r>
            <a:r>
              <a:rPr lang="ru-RU" b="1" dirty="0" smtClean="0">
                <a:hlinkClick r:id="rId2" action="ppaction://hlinksldjump"/>
              </a:rPr>
              <a:t> к </a:t>
            </a:r>
            <a:r>
              <a:rPr lang="ru-RU" b="1" dirty="0" err="1" smtClean="0">
                <a:hlinkClick r:id="rId2" action="ppaction://hlinksldjump"/>
              </a:rPr>
              <a:t>разноуровневому</a:t>
            </a:r>
            <a:r>
              <a:rPr lang="ru-RU" b="1" dirty="0" smtClean="0">
                <a:hlinkClick r:id="rId2" action="ppaction://hlinksldjump"/>
              </a:rPr>
              <a:t> тесту</a:t>
            </a:r>
            <a:r>
              <a:rPr lang="ru-RU" b="1" dirty="0" smtClean="0"/>
              <a:t> </a:t>
            </a:r>
            <a:r>
              <a:rPr lang="ru-RU" b="1" dirty="0" smtClean="0"/>
              <a:t>к тесту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28992" y="5786454"/>
            <a:ext cx="2071702" cy="50006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hlinkClick r:id="rId3" action="ppaction://hlinksldjump"/>
              </a:rPr>
              <a:t>далее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6000760" y="5786454"/>
            <a:ext cx="207170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Упростите выражения и расставив их в порядке убывания значений, вы узнаете фамилию русского математика, основателя Петербургской математической школы.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71546"/>
          <a:ext cx="5957919" cy="1357322"/>
        </p:xfrm>
        <a:graphic>
          <a:graphicData uri="http://schemas.openxmlformats.org/drawingml/2006/table">
            <a:tbl>
              <a:tblPr/>
              <a:tblGrid>
                <a:gridCol w="902715"/>
                <a:gridCol w="902715"/>
                <a:gridCol w="902715"/>
                <a:gridCol w="902715"/>
                <a:gridCol w="722172"/>
                <a:gridCol w="902715"/>
                <a:gridCol w="722172"/>
              </a:tblGrid>
              <a:tr h="81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3х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7х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3х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- 2х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- 3х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- 4х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-7х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46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643184"/>
          <a:ext cx="3286148" cy="4214817"/>
        </p:xfrm>
        <a:graphic>
          <a:graphicData uri="http://schemas.openxmlformats.org/drawingml/2006/table">
            <a:tbl>
              <a:tblPr/>
              <a:tblGrid>
                <a:gridCol w="1027354"/>
                <a:gridCol w="2258794"/>
              </a:tblGrid>
              <a:tr h="54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+4х – 8х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-2х + 5х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+ 3х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– 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-3х + 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– (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400" baseline="30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+ 7х)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-9х + 15х + 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– (3х + 7х</a:t>
                      </a:r>
                      <a:r>
                        <a:rPr lang="ru-RU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358082" y="5929330"/>
            <a:ext cx="13573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85786" y="301624"/>
            <a:ext cx="7429552" cy="1200329"/>
          </a:xfrm>
          <a:prstGeom prst="rect">
            <a:avLst/>
          </a:prstGeom>
          <a:ln/>
        </p:spPr>
        <p:txBody>
          <a:bodyPr vert="horz" wrap="square" lIns="45720" rIns="4572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2" pitchFamily="18" charset="2"/>
              </a:rPr>
              <a:t></a:t>
            </a: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Итоги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урока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  <a:sym typeface="Wingdings 2" pitchFamily="18" charset="2"/>
              </a:rPr>
              <a:t>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  <a:sym typeface="Wingdings 2" pitchFamily="18" charset="2"/>
            </a:endParaRPr>
          </a:p>
        </p:txBody>
      </p:sp>
      <p:graphicFrame>
        <p:nvGraphicFramePr>
          <p:cNvPr id="4" name="Объект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8596" y="1714488"/>
          <a:ext cx="8178800" cy="3149600"/>
        </p:xfrm>
        <a:graphic>
          <a:graphicData uri="http://schemas.openxmlformats.org/presentationml/2006/ole">
            <p:oleObj spid="_x0000_s30722" name="Лист" r:id="rId3" imgW="9782175" imgH="3705225" progId="Excel.Shee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507207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24-28 </a:t>
            </a:r>
            <a:r>
              <a:rPr lang="ru-RU" dirty="0" err="1" smtClean="0"/>
              <a:t>баллов-отлично</a:t>
            </a:r>
            <a:endParaRPr lang="ru-RU" dirty="0" smtClean="0"/>
          </a:p>
          <a:p>
            <a:r>
              <a:rPr lang="ru-RU" dirty="0" smtClean="0"/>
              <a:t>19-23 </a:t>
            </a:r>
            <a:r>
              <a:rPr lang="ru-RU" dirty="0" err="1" smtClean="0"/>
              <a:t>балла-хорошо</a:t>
            </a:r>
            <a:endParaRPr lang="ru-RU" dirty="0" smtClean="0"/>
          </a:p>
          <a:p>
            <a:r>
              <a:rPr lang="ru-RU" dirty="0" smtClean="0"/>
              <a:t>14-18баллов-удовлетворительно</a:t>
            </a:r>
          </a:p>
          <a:p>
            <a:r>
              <a:rPr lang="ru-RU" dirty="0" smtClean="0"/>
              <a:t>Менее 14 </a:t>
            </a:r>
            <a:r>
              <a:rPr lang="ru-RU" dirty="0" err="1" smtClean="0"/>
              <a:t>баллов-неудовлетворительно</a:t>
            </a:r>
            <a:endParaRPr lang="ru-RU" dirty="0" smtClean="0"/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1500166" y="4643446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5" action="ppaction://hlinksldjump"/>
          </p:cNvPr>
          <p:cNvSpPr/>
          <p:nvPr/>
        </p:nvSpPr>
        <p:spPr>
          <a:xfrm>
            <a:off x="2357422" y="4643446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>
            <a:hlinkClick r:id="rId6" action="ppaction://hlinksldjump"/>
          </p:cNvPr>
          <p:cNvSpPr/>
          <p:nvPr/>
        </p:nvSpPr>
        <p:spPr>
          <a:xfrm>
            <a:off x="3357554" y="4643446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>
            <a:hlinkClick r:id="rId7" action="ppaction://hlinksldjump"/>
          </p:cNvPr>
          <p:cNvSpPr/>
          <p:nvPr/>
        </p:nvSpPr>
        <p:spPr>
          <a:xfrm>
            <a:off x="4572000" y="4643446"/>
            <a:ext cx="500066" cy="204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>
            <a:hlinkClick r:id="rId8" action="ppaction://hlinksldjump"/>
          </p:cNvPr>
          <p:cNvSpPr/>
          <p:nvPr/>
        </p:nvSpPr>
        <p:spPr>
          <a:xfrm>
            <a:off x="6000760" y="4643446"/>
            <a:ext cx="500066" cy="204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>
            <a:hlinkClick r:id="rId9" action="ppaction://hlinksldjump"/>
          </p:cNvPr>
          <p:cNvSpPr/>
          <p:nvPr/>
        </p:nvSpPr>
        <p:spPr>
          <a:xfrm>
            <a:off x="4572000" y="4857760"/>
            <a:ext cx="500066" cy="204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290" y="5572140"/>
          <a:ext cx="5572164" cy="769616"/>
        </p:xfrm>
        <a:graphic>
          <a:graphicData uri="http://schemas.openxmlformats.org/drawingml/2006/table">
            <a:tbl>
              <a:tblPr/>
              <a:tblGrid>
                <a:gridCol w="5572164"/>
              </a:tblGrid>
              <a:tr h="769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АОВСТЛКРИЧГНМО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«БУКВОГРАД»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F00FF"/>
                </a:solidFill>
                <a:latin typeface="Arial" pitchFamily="34" charset="0"/>
                <a:ea typeface="Times New Roman" pitchFamily="18" charset="0"/>
              </a:rPr>
              <a:t>Перед вами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плакат с буквами: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Выполняя задания 1 – 7, вычеркните буквы, соответствующие ответам.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Задание.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Упростите: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</a:endParaRPr>
          </a:p>
          <a:p>
            <a:pPr marL="514350" indent="-514350">
              <a:buAutoNum type="arabicParenR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2)  (а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 3)а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: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;   4)а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а;   5)  (а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)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6)  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: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 7)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а.</a:t>
            </a:r>
          </a:p>
          <a:p>
            <a:pPr marL="514350" indent="-514350">
              <a:buAutoNum type="arabicParenR"/>
            </a:pPr>
            <a:r>
              <a:rPr lang="ru-RU" sz="2800" i="1" dirty="0" smtClean="0">
                <a:solidFill>
                  <a:srgbClr val="FFFF00"/>
                </a:solidFill>
              </a:rPr>
              <a:t> ШИФР</a:t>
            </a:r>
            <a:r>
              <a:rPr lang="ru-RU" sz="2800" dirty="0" smtClean="0">
                <a:solidFill>
                  <a:srgbClr val="FFFF00"/>
                </a:solidFill>
              </a:rPr>
              <a:t>:  А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7</a:t>
            </a:r>
            <a:r>
              <a:rPr lang="ru-RU" sz="2800" dirty="0" smtClean="0">
                <a:solidFill>
                  <a:srgbClr val="FFFF00"/>
                </a:solidFill>
              </a:rPr>
              <a:t>  ; В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15</a:t>
            </a:r>
            <a:r>
              <a:rPr lang="ru-RU" sz="2800" dirty="0" smtClean="0">
                <a:solidFill>
                  <a:srgbClr val="FFFF00"/>
                </a:solidFill>
              </a:rPr>
              <a:t> ;  Г – а ;  И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30</a:t>
            </a:r>
            <a:r>
              <a:rPr lang="ru-RU" sz="2800" dirty="0" smtClean="0">
                <a:solidFill>
                  <a:srgbClr val="FFFF00"/>
                </a:solidFill>
              </a:rPr>
              <a:t> ; К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9</a:t>
            </a:r>
            <a:r>
              <a:rPr lang="ru-RU" sz="2800" dirty="0" smtClean="0">
                <a:solidFill>
                  <a:srgbClr val="FFFF00"/>
                </a:solidFill>
              </a:rPr>
              <a:t>  ; М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14</a:t>
            </a:r>
            <a:r>
              <a:rPr lang="ru-RU" sz="2800" dirty="0" smtClean="0">
                <a:solidFill>
                  <a:srgbClr val="FFFF00"/>
                </a:solidFill>
              </a:rPr>
              <a:t> ; Н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13</a:t>
            </a:r>
            <a:r>
              <a:rPr lang="ru-RU" sz="2800" dirty="0" smtClean="0">
                <a:solidFill>
                  <a:srgbClr val="FFFF00"/>
                </a:solidFill>
              </a:rPr>
              <a:t> ; О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12</a:t>
            </a:r>
            <a:r>
              <a:rPr lang="ru-RU" sz="2800" dirty="0" smtClean="0">
                <a:solidFill>
                  <a:srgbClr val="FFFF00"/>
                </a:solidFill>
              </a:rPr>
              <a:t> ; Р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11</a:t>
            </a:r>
            <a:r>
              <a:rPr lang="ru-RU" sz="2800" dirty="0" smtClean="0">
                <a:solidFill>
                  <a:srgbClr val="FFFF00"/>
                </a:solidFill>
              </a:rPr>
              <a:t>  ; С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5</a:t>
            </a:r>
            <a:r>
              <a:rPr lang="ru-RU" sz="2800" dirty="0" smtClean="0">
                <a:solidFill>
                  <a:srgbClr val="FFFF00"/>
                </a:solidFill>
              </a:rPr>
              <a:t>  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Т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8</a:t>
            </a:r>
            <a:r>
              <a:rPr lang="ru-RU" sz="2800" dirty="0" smtClean="0">
                <a:solidFill>
                  <a:srgbClr val="FFFF00"/>
                </a:solidFill>
              </a:rPr>
              <a:t> ; Ч – а</a:t>
            </a:r>
            <a:r>
              <a:rPr lang="ru-RU" sz="2800" baseline="30000" dirty="0" smtClean="0">
                <a:solidFill>
                  <a:srgbClr val="FFFF00"/>
                </a:solidFill>
              </a:rPr>
              <a:t>3</a:t>
            </a:r>
            <a:r>
              <a:rPr lang="ru-RU" sz="2800" dirty="0" smtClean="0">
                <a:solidFill>
                  <a:srgbClr val="FFFF00"/>
                </a:solidFill>
              </a:rPr>
              <a:t>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92893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12000" dirty="0" smtClean="0">
                <a:solidFill>
                  <a:srgbClr val="00FF00"/>
                </a:solidFill>
              </a:rPr>
              <a:t>отлично</a:t>
            </a:r>
            <a:endParaRPr lang="ru-RU" sz="12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57356" y="301625"/>
            <a:ext cx="6357982" cy="800219"/>
          </a:xfrm>
          <a:ln/>
        </p:spPr>
        <p:txBody>
          <a:bodyPr wrap="square" anchor="ctr">
            <a:spAutoFit/>
          </a:bodyPr>
          <a:lstStyle/>
          <a:p>
            <a:pPr algn="l"/>
            <a:r>
              <a:rPr lang="ru-RU" sz="4000" b="1" dirty="0">
                <a:solidFill>
                  <a:srgbClr val="00FF00"/>
                </a:solidFill>
                <a:sym typeface="Wingdings 2" pitchFamily="18" charset="2"/>
              </a:rPr>
              <a:t></a:t>
            </a:r>
            <a:r>
              <a:rPr lang="ru-RU" b="1" dirty="0">
                <a:solidFill>
                  <a:srgbClr val="00FF00"/>
                </a:solidFill>
                <a:latin typeface="Book Antiqua" pitchFamily="18" charset="0"/>
              </a:rPr>
              <a:t>Рефлексия </a:t>
            </a:r>
            <a:r>
              <a:rPr lang="ru-RU" sz="4000" b="1" dirty="0">
                <a:solidFill>
                  <a:srgbClr val="00FF00"/>
                </a:solidFill>
                <a:latin typeface="Book Antiqua" pitchFamily="18" charset="0"/>
                <a:sym typeface="Wingdings 2" pitchFamily="18" charset="2"/>
              </a:rPr>
              <a:t>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350" y="1557338"/>
            <a:ext cx="7561263" cy="3749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2"/>
                </a:solidFill>
                <a:latin typeface="Book Antiqua" pitchFamily="18" charset="0"/>
              </a:rPr>
              <a:t>Я оцениваю свою работу </a:t>
            </a:r>
          </a:p>
          <a:p>
            <a:pPr>
              <a:buFont typeface="Wingdings" pitchFamily="2" charset="2"/>
              <a:buNone/>
            </a:pPr>
            <a:r>
              <a:rPr lang="ru-RU" sz="4000" b="1" dirty="0">
                <a:solidFill>
                  <a:schemeClr val="accent2"/>
                </a:solidFill>
                <a:latin typeface="Book Antiqua" pitchFamily="18" charset="0"/>
              </a:rPr>
              <a:t>на уроке как …</a:t>
            </a:r>
          </a:p>
          <a:p>
            <a:pPr>
              <a:buFont typeface="Wingdings" pitchFamily="2" charset="2"/>
              <a:buNone/>
            </a:pPr>
            <a:endParaRPr lang="ru-RU" sz="4000" b="1" dirty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2"/>
                </a:solidFill>
                <a:latin typeface="Book Antiqua" pitchFamily="18" charset="0"/>
              </a:rPr>
              <a:t>Я  (не)доволен уроком, потому что  </a:t>
            </a:r>
          </a:p>
          <a:p>
            <a:endParaRPr lang="ru-RU" sz="4000" dirty="0">
              <a:solidFill>
                <a:srgbClr val="984807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15475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 smtClean="0">
                <a:latin typeface="Times New Roman"/>
              </a:rPr>
              <a:t> </a:t>
            </a:r>
            <a:r>
              <a:rPr lang="ru-RU" b="1" i="1" dirty="0" smtClean="0">
                <a:solidFill>
                  <a:srgbClr val="FFFF00"/>
                </a:solidFill>
                <a:latin typeface="Times New Roman"/>
              </a:rPr>
              <a:t>Тема урока:</a:t>
            </a:r>
            <a:r>
              <a:rPr lang="ru-RU" b="1" i="1" dirty="0" smtClean="0">
                <a:latin typeface="Times New Roman"/>
              </a:rPr>
              <a:t/>
            </a:r>
            <a:br>
              <a:rPr lang="ru-RU" b="1" i="1" dirty="0" smtClean="0">
                <a:latin typeface="Times New Roman"/>
              </a:rPr>
            </a:br>
            <a:r>
              <a:rPr lang="ru-RU" b="1" i="1" dirty="0" smtClean="0">
                <a:latin typeface="Times New Roman"/>
              </a:rPr>
              <a:t/>
            </a:r>
            <a:br>
              <a:rPr lang="ru-RU" b="1" i="1" dirty="0" smtClean="0">
                <a:latin typeface="Times New Roman"/>
              </a:rPr>
            </a:br>
            <a:r>
              <a:rPr lang="ru-RU" b="1" i="1" dirty="0" smtClean="0">
                <a:latin typeface="Times New Roman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ОДНОЧЛЕНЫ И МНОГОЧЛЕНЫ»</a:t>
            </a:r>
            <a:br>
              <a:rPr lang="ru-RU" b="1" dirty="0" smtClean="0">
                <a:solidFill>
                  <a:srgbClr val="FF0000"/>
                </a:solidFill>
                <a:latin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Ответы к </a:t>
            </a:r>
            <a:r>
              <a:rPr lang="ru-RU" sz="3200" dirty="0" err="1" smtClean="0"/>
              <a:t>разноуровневому</a:t>
            </a:r>
            <a:r>
              <a:rPr lang="ru-RU" sz="3200" dirty="0" smtClean="0"/>
              <a:t> тесту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714488"/>
          <a:ext cx="4714876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285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1)Б</a:t>
                      </a:r>
                    </a:p>
                    <a:p>
                      <a:r>
                        <a:rPr lang="ru-RU" dirty="0" smtClean="0"/>
                        <a:t>2)В</a:t>
                      </a:r>
                    </a:p>
                    <a:p>
                      <a:r>
                        <a:rPr lang="ru-RU" dirty="0" smtClean="0"/>
                        <a:t>3)В</a:t>
                      </a:r>
                    </a:p>
                    <a:p>
                      <a:r>
                        <a:rPr lang="ru-RU" dirty="0" smtClean="0"/>
                        <a:t>4)В</a:t>
                      </a:r>
                    </a:p>
                    <a:p>
                      <a:r>
                        <a:rPr lang="ru-RU" dirty="0" smtClean="0"/>
                        <a:t>5)Б</a:t>
                      </a:r>
                    </a:p>
                    <a:p>
                      <a:r>
                        <a:rPr lang="ru-RU" dirty="0" smtClean="0"/>
                        <a:t>6)Б</a:t>
                      </a:r>
                    </a:p>
                    <a:p>
                      <a:r>
                        <a:rPr lang="ru-RU" dirty="0" smtClean="0"/>
                        <a:t>7)В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1)В</a:t>
                      </a:r>
                    </a:p>
                    <a:p>
                      <a:r>
                        <a:rPr lang="ru-RU" dirty="0" smtClean="0"/>
                        <a:t>2)Б</a:t>
                      </a:r>
                    </a:p>
                    <a:p>
                      <a:r>
                        <a:rPr lang="ru-RU" dirty="0" smtClean="0"/>
                        <a:t>3)В</a:t>
                      </a:r>
                    </a:p>
                    <a:p>
                      <a:r>
                        <a:rPr lang="ru-RU" dirty="0" smtClean="0"/>
                        <a:t>4)В</a:t>
                      </a:r>
                    </a:p>
                    <a:p>
                      <a:r>
                        <a:rPr lang="ru-RU" dirty="0" smtClean="0"/>
                        <a:t>5)Б</a:t>
                      </a:r>
                    </a:p>
                    <a:p>
                      <a:r>
                        <a:rPr lang="ru-RU" dirty="0" smtClean="0"/>
                        <a:t>6)А</a:t>
                      </a:r>
                    </a:p>
                    <a:p>
                      <a:r>
                        <a:rPr lang="ru-RU" dirty="0" smtClean="0"/>
                        <a:t>7)А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357686" y="592933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6072198" y="585789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285861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обеспечить повторение, обобщение и систематизацию материала темы; создать условия контроля (самоконтроля) усвоения знаний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умений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</a:rPr>
              <a:t>Цели урока: 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14818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– содействовать воспитанию интереса к математике, активности, организованности, умения общаться</a:t>
            </a:r>
            <a:endParaRPr lang="ru-RU" sz="240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51837"/>
            <a:ext cx="885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– способствовать формированию умений применять приёмы: обобщения, сравнения, выделения главного, переноса знаний в новую ситуацию, развитию мышления, речи, внимания и памяти</a:t>
            </a:r>
            <a:endParaRPr lang="ru-RU" sz="240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3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На </a:t>
            </a:r>
            <a:r>
              <a:rPr lang="ru-RU" sz="3200" dirty="0">
                <a:solidFill>
                  <a:srgbClr val="FF0000"/>
                </a:solidFill>
              </a:rPr>
              <a:t>уроке мы повторим, обобщим, приведём в систему изученный материал</a:t>
            </a:r>
          </a:p>
          <a:p>
            <a:pPr algn="just"/>
            <a:r>
              <a:rPr lang="ru-RU" sz="3200" dirty="0">
                <a:solidFill>
                  <a:srgbClr val="FF0000"/>
                </a:solidFill>
              </a:rPr>
              <a:t>Ваша задача: показать свои знания и умения в процессе тестирования по теории и практике, устных упражнений, задач, </a:t>
            </a:r>
            <a:r>
              <a:rPr lang="ru-RU" sz="3200" dirty="0" err="1">
                <a:solidFill>
                  <a:srgbClr val="FF0000"/>
                </a:solidFill>
              </a:rPr>
              <a:t>разноуровневой</a:t>
            </a:r>
            <a:r>
              <a:rPr lang="ru-RU" sz="3200" dirty="0">
                <a:solidFill>
                  <a:srgbClr val="FF0000"/>
                </a:solidFill>
              </a:rPr>
              <a:t> самостоятельной работы. Подвести итоги урока поможет оценочный лист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28604"/>
            <a:ext cx="89297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Слово учителя</a:t>
            </a:r>
            <a:r>
              <a:rPr lang="ru-RU" sz="6600" dirty="0" smtClean="0">
                <a:solidFill>
                  <a:srgbClr val="00B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357554" y="2214554"/>
          <a:ext cx="3818899" cy="1660214"/>
        </p:xfrm>
        <a:graphic>
          <a:graphicData uri="http://schemas.openxmlformats.org/drawingml/2006/table">
            <a:tbl>
              <a:tblPr/>
              <a:tblGrid>
                <a:gridCol w="486652"/>
                <a:gridCol w="489370"/>
                <a:gridCol w="489370"/>
                <a:gridCol w="414151"/>
                <a:gridCol w="489370"/>
                <a:gridCol w="489370"/>
                <a:gridCol w="489370"/>
                <a:gridCol w="471246"/>
              </a:tblGrid>
              <a:tr h="8301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1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892971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(устно)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«Вычислительная пауза»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задание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Запишите в виде степени с основанием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Выполнив задание, расшифруйте название областного центра РФ. Ответы даны в таблице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 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  с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 с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3)  (с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4)  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5)  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: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  (с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;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7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с ;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8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Ученики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работают в черновиках.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7207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28600" algn="l"/>
              </a:tabLst>
            </a:pP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2  </a:t>
            </a:r>
            <a:r>
              <a:rPr lang="ru-RU" sz="24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Творческое задание на дом.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Зашифруйте название любого областного центра. Для этого посмотрите атлас РФ.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143636" y="4429132"/>
            <a:ext cx="164307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2.1.  Слово «алгебра» произошло от слова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ал-джабра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», взятого из названия книги узбекского математика, астронома и географа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Мухамеда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ал-Хорезми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 «Краткая книга об исчислениях ал-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джабры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ва-л-мукабалы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Выполнив цепочку вычислений, вы узнаете, какое из «исчислений»(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ал-джабра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» или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ал-мукабала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</a:rPr>
              <a:t>») означает  «приведение подобных членов»: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13 –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ал-джабра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»            7 –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ал-мукабала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14282" y="44291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-11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rot="20256744">
            <a:off x="1571604" y="4357694"/>
            <a:ext cx="11212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21" name="Стрелка вправо 20"/>
          <p:cNvSpPr/>
          <p:nvPr/>
        </p:nvSpPr>
        <p:spPr>
          <a:xfrm rot="1135816">
            <a:off x="3071802" y="4286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3" name="Плюс 22"/>
          <p:cNvSpPr/>
          <p:nvPr/>
        </p:nvSpPr>
        <p:spPr>
          <a:xfrm>
            <a:off x="1142976" y="4429132"/>
            <a:ext cx="428628" cy="41433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2714612" y="4429132"/>
            <a:ext cx="357190" cy="28575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/>
          <p:cNvSpPr/>
          <p:nvPr/>
        </p:nvSpPr>
        <p:spPr>
          <a:xfrm>
            <a:off x="4071934" y="4357694"/>
            <a:ext cx="357190" cy="28575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429124" y="42148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28" name="Плюс 27"/>
          <p:cNvSpPr/>
          <p:nvPr/>
        </p:nvSpPr>
        <p:spPr>
          <a:xfrm>
            <a:off x="5429256" y="4214818"/>
            <a:ext cx="428628" cy="428628"/>
          </a:xfrm>
          <a:prstGeom prst="mathPlus">
            <a:avLst>
              <a:gd name="adj1" fmla="val 2625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072198" y="4286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-13</a:t>
            </a:r>
            <a:endParaRPr lang="ru-RU" dirty="0"/>
          </a:p>
        </p:txBody>
      </p:sp>
      <p:sp>
        <p:nvSpPr>
          <p:cNvPr id="30" name="Деление 29"/>
          <p:cNvSpPr/>
          <p:nvPr/>
        </p:nvSpPr>
        <p:spPr>
          <a:xfrm>
            <a:off x="7072330" y="4286256"/>
            <a:ext cx="428628" cy="428628"/>
          </a:xfrm>
          <a:prstGeom prst="mathDivide">
            <a:avLst>
              <a:gd name="adj1" fmla="val 1000"/>
              <a:gd name="adj2" fmla="val 19008"/>
              <a:gd name="adj3" fmla="val 117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500958" y="4286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32" name="Плюс 31"/>
          <p:cNvSpPr/>
          <p:nvPr/>
        </p:nvSpPr>
        <p:spPr>
          <a:xfrm>
            <a:off x="8572528" y="4286256"/>
            <a:ext cx="357190" cy="35719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285720" y="50006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4" name="Минус 33"/>
          <p:cNvSpPr/>
          <p:nvPr/>
        </p:nvSpPr>
        <p:spPr>
          <a:xfrm>
            <a:off x="1285852" y="5072074"/>
            <a:ext cx="428628" cy="28575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007235">
            <a:off x="1857356" y="4929198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6" name="Умножение 35"/>
          <p:cNvSpPr/>
          <p:nvPr/>
        </p:nvSpPr>
        <p:spPr>
          <a:xfrm>
            <a:off x="2928926" y="5000636"/>
            <a:ext cx="428628" cy="35719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428992" y="50006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38" name="Плюс 37"/>
          <p:cNvSpPr/>
          <p:nvPr/>
        </p:nvSpPr>
        <p:spPr>
          <a:xfrm>
            <a:off x="4714876" y="4929198"/>
            <a:ext cx="357190" cy="35719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5357818" y="49291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</a:t>
            </a:r>
            <a:endParaRPr lang="ru-RU" dirty="0"/>
          </a:p>
        </p:txBody>
      </p:sp>
      <p:sp>
        <p:nvSpPr>
          <p:cNvPr id="40" name="Минус 39"/>
          <p:cNvSpPr/>
          <p:nvPr/>
        </p:nvSpPr>
        <p:spPr>
          <a:xfrm>
            <a:off x="6572264" y="5000636"/>
            <a:ext cx="357190" cy="28575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7072330" y="49291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42" name="Равно 41"/>
          <p:cNvSpPr/>
          <p:nvPr/>
        </p:nvSpPr>
        <p:spPr>
          <a:xfrm>
            <a:off x="8286776" y="4929198"/>
            <a:ext cx="642942" cy="428628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0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0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_2799e_d2563c69_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4480" y="285728"/>
            <a:ext cx="57594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>
                <a:solidFill>
                  <a:schemeClr val="bg1"/>
                </a:solidFill>
                <a:latin typeface="Verdana" pitchFamily="34" charset="0"/>
                <a:sym typeface="Wingdings 2" pitchFamily="18" charset="2"/>
              </a:rPr>
              <a:t></a:t>
            </a:r>
            <a:r>
              <a:rPr lang="ru-RU" sz="3500" b="1" i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500" b="1" dirty="0">
                <a:solidFill>
                  <a:schemeClr val="bg1"/>
                </a:solidFill>
                <a:latin typeface="Verdana" pitchFamily="34" charset="0"/>
              </a:rPr>
              <a:t>Релаксация </a:t>
            </a:r>
            <a:r>
              <a:rPr lang="ru-RU" sz="3500" b="1" dirty="0">
                <a:solidFill>
                  <a:schemeClr val="bg1"/>
                </a:solidFill>
                <a:latin typeface="Verdana" pitchFamily="34" charset="0"/>
                <a:sym typeface="Wingdings 2" pitchFamily="18" charset="2"/>
              </a:rPr>
              <a:t></a:t>
            </a:r>
          </a:p>
        </p:txBody>
      </p:sp>
      <p:pic>
        <p:nvPicPr>
          <p:cNvPr id="7" name="04 Дорожка 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01 Дорожка 1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04 Дорожка 4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4 Дорожка 4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6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76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573980" y="-357214"/>
            <a:ext cx="20768887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Теоретический тест  «Одночлены и многочлены»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Верно ли утверждение, определение, свойство?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Одночленом называют сумму числовых и буквенных множителей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Множители, записанные с помощью чисел,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lang="ru-RU" sz="1200" dirty="0" err="1" smtClean="0">
                <a:latin typeface="Arial" pitchFamily="34" charset="0"/>
                <a:ea typeface="Times New Roman" pitchFamily="18" charset="0"/>
              </a:rPr>
              <a:t>числовыми</a:t>
            </a:r>
            <a:endParaRPr lang="ru-RU" sz="1200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  <a:tabLst>
                <a:tab pos="914400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Буквенные множители – это множители, обозначенные цифрами</a:t>
            </a:r>
            <a:endParaRPr lang="ru-RU" sz="1200" dirty="0" smtClean="0"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азываются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Буквенный множитель одночлена, записанного в стандартном виде, называют коэффициентом одночлена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записать одночлен в стандартном виде, надо перемножить все числовые множители и записать произведение на первом месте, а частное степеней с одинаковыми основаниями записать в виде степени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одночлены, которые отличаются друг от друга только коэффициентами, называются подобными членами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Алгебраическая сумма нескольких одночленов называется многочленом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результате умножения многочлена на многочлен получается многочлен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привести подобные члены, надо сложить коэффициенты и разделить на общий буквенный множитель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раскрыть скобки, перед которыми стоит знак «+», скобки надо опустить, сохранить знак каждого члена, который был заключён в скобки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Когда раскрываем скобки, перед которыми стоит знак « - », скобки опускаем и знаки членов, которые были заключены в скобки, изменяем на противоположные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результате умножения многочлена на одночлен получается одночлен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3357562"/>
            <a:ext cx="8286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Одночленом называют сумму числовых и буквенных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множителей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0"/>
            <a:ext cx="86439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Теоретический тест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«Одночлены и многочлены»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61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2)Множители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, записанные с помощью чисел, называются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числовыми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00504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</a:rPr>
              <a:t>12)Когда 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</a:rPr>
              <a:t>раскрываем скобки, перед которыми стоит знак 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</a:rPr>
              <a:t>« 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</a:rPr>
              <a:t>- », скобки опускаем и знаки членов, которые были заключены в скобки, изменяем на противоположные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929066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3)Буквенные множители – это множители, обозначенные цифрами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786190"/>
            <a:ext cx="8786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4)Буквенный множитель одночлена, записанного в стандартном виде, называют коэффициентом одночлена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1502" y="3571876"/>
            <a:ext cx="92155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5)Чтобы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записать одночлен в стандартном виде, надо перемножить все числовые множители и записать произведение на первом месте, а частное степеней с одинаковыми основаниями записать в виде степени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857628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6)одночлены, которые отличаются друг от друга только коэффициентами, называются подобными членами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857628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7)Алгебраическая сумма нескольких одночленов называется многочленом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7861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8)В результате умножения многочлена на одночлен получается одночлен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38576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9)В результате умножения многочлена на многочлен получается многочлен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385762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10)Чтобы привести подобные члены, надо сложить коэффициенты и разделить на общий буквенный множитель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7147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</a:rPr>
              <a:t>11)Чтобы раскрыть скобки, перед которыми стоит знак «+», скобки надо опустить, сохранить знак каждого члена, который был заключён в скобки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857364"/>
            <a:ext cx="878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Верно ли утверждение, определение, свойство?</a:t>
            </a:r>
            <a:endParaRPr lang="ru-RU" sz="3200" dirty="0"/>
          </a:p>
        </p:txBody>
      </p:sp>
      <p:sp>
        <p:nvSpPr>
          <p:cNvPr id="22" name="Стрелка вправо 21">
            <a:hlinkClick r:id="rId2" action="ppaction://hlinksldjump"/>
          </p:cNvPr>
          <p:cNvSpPr/>
          <p:nvPr/>
        </p:nvSpPr>
        <p:spPr>
          <a:xfrm>
            <a:off x="6858016" y="5786454"/>
            <a:ext cx="150019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2" dur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5" grpId="0" build="allAtOnce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ПРАКТИЧЕСКИЙ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ТЕСТ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«ДЕЙСТВИЯ  НАД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ОДНОЧЛЕНАМИ И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НОГОЧЛЕНАМИ»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FF00"/>
                </a:solidFill>
              </a:rPr>
              <a:t>1.  Среди следующих членов укажите подобные</a:t>
            </a:r>
          </a:p>
          <a:p>
            <a:r>
              <a:rPr lang="ru-RU" sz="2400" dirty="0" smtClean="0">
                <a:solidFill>
                  <a:srgbClr val="00FF00"/>
                </a:solidFill>
              </a:rPr>
              <a:t>1</a:t>
            </a:r>
            <a:r>
              <a:rPr lang="ru-RU" sz="2400" dirty="0" smtClean="0">
                <a:solidFill>
                  <a:srgbClr val="00FF00"/>
                </a:solidFill>
              </a:rPr>
              <a:t>) 9</a:t>
            </a:r>
            <a:r>
              <a:rPr lang="en-US" sz="2400" dirty="0" smtClean="0">
                <a:solidFill>
                  <a:srgbClr val="00FF00"/>
                </a:solidFill>
              </a:rPr>
              <a:t>ac</a:t>
            </a:r>
            <a:r>
              <a:rPr lang="ru-RU" sz="2400" dirty="0" smtClean="0">
                <a:solidFill>
                  <a:srgbClr val="00FF00"/>
                </a:solidFill>
              </a:rPr>
              <a:t>; </a:t>
            </a:r>
            <a:r>
              <a:rPr lang="en-US" sz="2400" dirty="0" smtClean="0">
                <a:solidFill>
                  <a:srgbClr val="00FF00"/>
                </a:solidFill>
              </a:rPr>
              <a:t>        </a:t>
            </a:r>
            <a:r>
              <a:rPr lang="ru-RU" sz="2400" dirty="0" smtClean="0">
                <a:solidFill>
                  <a:srgbClr val="00FF00"/>
                </a:solidFill>
              </a:rPr>
              <a:t> 2) -17; </a:t>
            </a:r>
            <a:r>
              <a:rPr lang="en-US" sz="2400" dirty="0" smtClean="0">
                <a:solidFill>
                  <a:srgbClr val="00FF00"/>
                </a:solidFill>
              </a:rPr>
              <a:t>              </a:t>
            </a:r>
            <a:r>
              <a:rPr lang="ru-RU" sz="2400" dirty="0" smtClean="0">
                <a:solidFill>
                  <a:srgbClr val="00FF00"/>
                </a:solidFill>
              </a:rPr>
              <a:t> 3) 9</a:t>
            </a:r>
            <a:r>
              <a:rPr lang="en-US" sz="2400" dirty="0" err="1" smtClean="0">
                <a:solidFill>
                  <a:srgbClr val="00FF00"/>
                </a:solidFill>
              </a:rPr>
              <a:t>xy</a:t>
            </a:r>
            <a:r>
              <a:rPr lang="ru-RU" sz="2400" dirty="0" smtClean="0">
                <a:solidFill>
                  <a:srgbClr val="00FF00"/>
                </a:solidFill>
              </a:rPr>
              <a:t>; </a:t>
            </a:r>
            <a:r>
              <a:rPr lang="en-US" sz="2400" dirty="0" smtClean="0">
                <a:solidFill>
                  <a:srgbClr val="00FF00"/>
                </a:solidFill>
              </a:rPr>
              <a:t>           </a:t>
            </a:r>
            <a:r>
              <a:rPr lang="ru-RU" sz="2400" dirty="0" smtClean="0">
                <a:solidFill>
                  <a:srgbClr val="00FF00"/>
                </a:solidFill>
              </a:rPr>
              <a:t>4) –17</a:t>
            </a:r>
            <a:r>
              <a:rPr lang="en-US" sz="2400" dirty="0" smtClean="0">
                <a:solidFill>
                  <a:srgbClr val="00FF00"/>
                </a:solidFill>
              </a:rPr>
              <a:t>ac</a:t>
            </a:r>
            <a:endParaRPr lang="ru-RU" sz="2400" dirty="0" smtClean="0">
              <a:solidFill>
                <a:srgbClr val="00FF00"/>
              </a:solidFill>
            </a:endParaRPr>
          </a:p>
          <a:p>
            <a:r>
              <a:rPr lang="ru-RU" sz="2400" dirty="0" smtClean="0">
                <a:solidFill>
                  <a:srgbClr val="00FF00"/>
                </a:solidFill>
              </a:rPr>
              <a:t>А) 1 и 3                   Б) 1 и 3, 2 и 4              В) 1 и 4</a:t>
            </a:r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42873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2.  Какие из выражений не являются многочленами?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1) 3a + b                     2) 7a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+ b + 3 ;         3) 7a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b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А) 1и 2                  Б) 3                      В) 2 и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643050"/>
            <a:ext cx="94870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Запишите многочлен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aaa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+ 7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 в стандартном виде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8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– 9a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+ 7a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15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+ 7a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+ 7a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00174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FF00"/>
                </a:solidFill>
              </a:rPr>
              <a:t>4. Упростите, раскрыв скобки: 11+(7</a:t>
            </a:r>
            <a:r>
              <a:rPr lang="en-US" sz="2400" dirty="0" smtClean="0">
                <a:solidFill>
                  <a:srgbClr val="00FF00"/>
                </a:solidFill>
              </a:rPr>
              <a:t>a</a:t>
            </a:r>
            <a:r>
              <a:rPr lang="ru-RU" sz="2400" dirty="0" smtClean="0">
                <a:solidFill>
                  <a:srgbClr val="00FF00"/>
                </a:solidFill>
              </a:rPr>
              <a:t> – 11)</a:t>
            </a:r>
          </a:p>
          <a:p>
            <a:r>
              <a:rPr lang="ru-RU" sz="2400" dirty="0" smtClean="0">
                <a:solidFill>
                  <a:srgbClr val="00FF00"/>
                </a:solidFill>
              </a:rPr>
              <a:t>А</a:t>
            </a:r>
            <a:r>
              <a:rPr lang="en-US" sz="2400" dirty="0" smtClean="0">
                <a:solidFill>
                  <a:srgbClr val="00FF00"/>
                </a:solidFill>
              </a:rPr>
              <a:t>) 22+7a ; </a:t>
            </a:r>
            <a:r>
              <a:rPr lang="ru-RU" sz="2400" dirty="0" smtClean="0">
                <a:solidFill>
                  <a:srgbClr val="00FF00"/>
                </a:solidFill>
              </a:rPr>
              <a:t>Б</a:t>
            </a:r>
            <a:r>
              <a:rPr lang="en-US" sz="2400" dirty="0" smtClean="0">
                <a:solidFill>
                  <a:srgbClr val="00FF00"/>
                </a:solidFill>
              </a:rPr>
              <a:t>) 7a;  </a:t>
            </a:r>
            <a:r>
              <a:rPr lang="ru-RU" sz="2400" dirty="0" smtClean="0">
                <a:solidFill>
                  <a:srgbClr val="00FF00"/>
                </a:solidFill>
              </a:rPr>
              <a:t>В</a:t>
            </a:r>
            <a:r>
              <a:rPr lang="en-US" sz="2400" dirty="0" smtClean="0">
                <a:solidFill>
                  <a:srgbClr val="00FF00"/>
                </a:solidFill>
              </a:rPr>
              <a:t>) –7a+ 22</a:t>
            </a:r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500174"/>
            <a:ext cx="5929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5. Упростите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: 9a – (3 – 5a)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14a - 3;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4a + 3 ;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4a - 3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5720" y="1571612"/>
            <a:ext cx="5027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6. Выполните умножение: 5(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+ 1)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5a + 1;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5a;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5a + 5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1571612"/>
            <a:ext cx="57502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8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7. Выполните умножение: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(7 –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21a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– 3a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21a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 – 3a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;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) –21a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  <p:sp>
        <p:nvSpPr>
          <p:cNvPr id="10" name="Стрелка вправо 9">
            <a:hlinkClick r:id="rId2" action="ppaction://hlinksldjump"/>
          </p:cNvPr>
          <p:cNvSpPr/>
          <p:nvPr/>
        </p:nvSpPr>
        <p:spPr>
          <a:xfrm>
            <a:off x="5643570" y="5500702"/>
            <a:ext cx="192882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73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4" grpId="0"/>
      <p:bldP spid="4" grpId="1"/>
      <p:bldP spid="7" grpId="0"/>
      <p:bldP spid="7" grpId="1"/>
      <p:bldP spid="23557" grpId="0"/>
      <p:bldP spid="23557" grpId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670</TotalTime>
  <Words>1769</Words>
  <Application>Microsoft Office PowerPoint</Application>
  <PresentationFormat>Экран (4:3)</PresentationFormat>
  <Paragraphs>230</Paragraphs>
  <Slides>20</Slides>
  <Notes>2</Notes>
  <HiddenSlides>0</HiddenSlides>
  <MMClips>4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Техническая</vt:lpstr>
      <vt:lpstr>Лист Microsoft Office Excel</vt:lpstr>
      <vt:lpstr>Урок-Презентация по алгебре 7 класс  </vt:lpstr>
      <vt:lpstr> Тема урока:   «ОДНОЧЛЕНЫ И МНОГОЧЛЕНЫ»  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отлично</vt:lpstr>
      <vt:lpstr>Слайд 18</vt:lpstr>
      <vt:lpstr>Рефлексия </vt:lpstr>
      <vt:lpstr>Ответы к разноуровневому тесту</vt:lpstr>
    </vt:vector>
  </TitlesOfParts>
  <Company>ООО "БЮИКУ"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по алгебре 7 класс </dc:title>
  <dc:creator>Администратор</dc:creator>
  <cp:lastModifiedBy>Администратор</cp:lastModifiedBy>
  <cp:revision>68</cp:revision>
  <dcterms:created xsi:type="dcterms:W3CDTF">2010-06-18T18:47:17Z</dcterms:created>
  <dcterms:modified xsi:type="dcterms:W3CDTF">2010-06-20T23:23:22Z</dcterms:modified>
</cp:coreProperties>
</file>