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7" r:id="rId4"/>
    <p:sldId id="272" r:id="rId5"/>
    <p:sldId id="273" r:id="rId6"/>
    <p:sldId id="274" r:id="rId7"/>
    <p:sldId id="275" r:id="rId8"/>
    <p:sldId id="276" r:id="rId9"/>
    <p:sldId id="260" r:id="rId10"/>
    <p:sldId id="262" r:id="rId11"/>
    <p:sldId id="263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5884976183532621E-2"/>
          <c:y val="0.12281717725045477"/>
          <c:w val="0.93713971517449224"/>
          <c:h val="0.810661068152788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 w="28575">
              <a:solidFill>
                <a:schemeClr val="tx1"/>
              </a:solidFill>
            </a:ln>
            <a:effectLst/>
          </c:spPr>
          <c:dPt>
            <c:idx val="1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/>
            </c:spPr>
          </c:dPt>
          <c:dPt>
            <c:idx val="2"/>
            <c:spPr>
              <a:solidFill>
                <a:schemeClr val="tx2">
                  <a:lumMod val="75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</c:dPt>
          <c:dPt>
            <c:idx val="3"/>
            <c:spPr>
              <a:solidFill>
                <a:srgbClr val="FFC000"/>
              </a:solidFill>
              <a:ln w="28575">
                <a:solidFill>
                  <a:schemeClr val="tx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ЛЕТО</c:v>
                </c:pt>
                <c:pt idx="1">
                  <c:v>ВЕСНА</c:v>
                </c:pt>
                <c:pt idx="2">
                  <c:v>ЗИМА</c:v>
                </c:pt>
                <c:pt idx="3">
                  <c:v>ОСЕНЬ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ЛЕТО</c:v>
                </c:pt>
                <c:pt idx="1">
                  <c:v>ВЕСНА</c:v>
                </c:pt>
                <c:pt idx="2">
                  <c:v>ЗИМА</c:v>
                </c:pt>
                <c:pt idx="3">
                  <c:v>ОСЕНЬ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gapWidth val="219"/>
        <c:overlap val="-27"/>
        <c:axId val="65275776"/>
        <c:axId val="652773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ЛЕТО</c:v>
                      </c:pt>
                      <c:pt idx="1">
                        <c:v>ВЕСНА</c:v>
                      </c:pt>
                      <c:pt idx="2">
                        <c:v>ЗИМА</c:v>
                      </c:pt>
                      <c:pt idx="3">
                        <c:v>ОСЕНЬ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65275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77312"/>
        <c:crosses val="autoZero"/>
        <c:auto val="1"/>
        <c:lblAlgn val="ctr"/>
        <c:lblOffset val="100"/>
      </c:catAx>
      <c:valAx>
        <c:axId val="65277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7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/>
                </a:solidFill>
              </a:rPr>
              <a:t>Тема урока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6912768" cy="489654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«Диаграммы, </a:t>
            </a:r>
            <a:endParaRPr lang="ru-RU" sz="48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виды диаграмм, чтение диаграмм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 </a:t>
            </a:r>
            <a:endParaRPr lang="ru-RU" sz="48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48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Учитель математики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Новикова Л.Б.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МОУ «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Вышеславская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ОШ»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72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846" y="2086043"/>
            <a:ext cx="5956308" cy="35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9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039" y="1872665"/>
            <a:ext cx="5931922" cy="39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07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797" y="1951920"/>
            <a:ext cx="5962405" cy="382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3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701" y="1900099"/>
            <a:ext cx="5974598" cy="392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15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797" y="1628804"/>
            <a:ext cx="5962405" cy="44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8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i="1" u="sng" dirty="0"/>
              <a:t>Продолжите фразу</a:t>
            </a:r>
            <a:r>
              <a:rPr lang="ru-RU" sz="3800" b="1" i="1" u="sng" dirty="0" smtClean="0"/>
              <a:t>:</a:t>
            </a:r>
          </a:p>
          <a:p>
            <a:pPr marL="0" indent="0">
              <a:buNone/>
            </a:pPr>
            <a:endParaRPr lang="ru-RU" sz="3800" b="1" i="1" dirty="0"/>
          </a:p>
          <a:p>
            <a:r>
              <a:rPr lang="ru-RU" sz="4000" i="1" dirty="0"/>
              <a:t>Сегодня я узнал(а)….</a:t>
            </a:r>
          </a:p>
          <a:p>
            <a:r>
              <a:rPr lang="ru-RU" sz="4000" i="1" dirty="0"/>
              <a:t>Сегодня я научился ….</a:t>
            </a:r>
          </a:p>
          <a:p>
            <a:r>
              <a:rPr lang="ru-RU" sz="4000" i="1" dirty="0"/>
              <a:t>Мне хотелось бы в будущем научиться….</a:t>
            </a:r>
          </a:p>
          <a:p>
            <a:r>
              <a:rPr lang="ru-RU" sz="4000" i="1" dirty="0"/>
              <a:t>Ответьте на вопросы:</a:t>
            </a:r>
          </a:p>
          <a:p>
            <a:r>
              <a:rPr lang="ru-RU" sz="4000" i="1" dirty="0"/>
              <a:t>Что такое диаграмма?</a:t>
            </a:r>
          </a:p>
          <a:p>
            <a:r>
              <a:rPr lang="ru-RU" sz="4000" i="1" dirty="0"/>
              <a:t>Какие бывают диаграммы?</a:t>
            </a:r>
          </a:p>
          <a:p>
            <a:r>
              <a:rPr lang="ru-RU" sz="4000" i="1" dirty="0"/>
              <a:t>Что общего у таблиц и диаграмм, в чем различие?</a:t>
            </a:r>
          </a:p>
          <a:p>
            <a:r>
              <a:rPr lang="ru-RU" sz="4000" i="1" dirty="0"/>
              <a:t>Хотели бы вы научиться самостоятельно строить диаграммы?</a:t>
            </a:r>
          </a:p>
          <a:p>
            <a:r>
              <a:rPr lang="ru-RU" sz="4000" i="1" dirty="0"/>
              <a:t>Оценивание. Самооценка.</a:t>
            </a:r>
          </a:p>
          <a:p>
            <a:r>
              <a:rPr lang="ru-RU" sz="4000" i="1" dirty="0"/>
              <a:t>Постарайтесь оценить свою работу и работу  своей группы в нескольких словах. </a:t>
            </a:r>
          </a:p>
          <a:p>
            <a:r>
              <a:rPr lang="ru-RU" sz="4000" i="1" dirty="0"/>
              <a:t>Что удалось? Над чем еще нужно поработать?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396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2*2*3*7 – М;    2*3*3*3 – Г;    2*2*3*5*5 – Д; 2*2*3*5 – Р;   3*5*5 – Ы;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2*3*3*5 – И;    2*2*2*3*5 – А.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788526410"/>
              </p:ext>
            </p:extLst>
          </p:nvPr>
        </p:nvGraphicFramePr>
        <p:xfrm>
          <a:off x="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257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50398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3791575"/>
              </p:ext>
            </p:extLst>
          </p:nvPr>
        </p:nvGraphicFramePr>
        <p:xfrm>
          <a:off x="1475656" y="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460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1021097"/>
            <a:ext cx="6457950" cy="96977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Диаграмма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1990869"/>
            <a:ext cx="4196687" cy="383075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(изображение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рисунок, чертёж) — графическое представление данных линейными отрезками или геометрическими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позволяющее быстро оценить соотношение нескольких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иаграмма,значки,красочные,Диаграмма,знач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517" y="1990869"/>
            <a:ext cx="4543901" cy="28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64240"/>
            <a:ext cx="6457950" cy="9697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диаграмм: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Гистограмма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95" y="2297943"/>
            <a:ext cx="5148618" cy="362603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Классическими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диаграммами 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столбчатые и линейные (полосовые) диаграммы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они называются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Столбчатые диаграммы в основном используются для наглядного сравнения полученных статистических данных или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изменения за определённый промежуток времени. Построение столбчатой диаграммы заключается в изображении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 виде вертикальных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2-tub-ru.yandex.net/i?id=81c7a66cd32567e2876f7c2da9d04e98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213" y="3193577"/>
            <a:ext cx="3876276" cy="18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6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Microsoft Office Excel. Интерфейс программы. Заполнение и редактирование ячейки. Форматирование данных. Типы данных (текст, чис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46"/>
          <a:stretch/>
        </p:blipFill>
        <p:spPr bwMode="auto">
          <a:xfrm>
            <a:off x="4418631" y="2375775"/>
            <a:ext cx="4527478" cy="30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655" y="404664"/>
            <a:ext cx="6457950" cy="96977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Линейчатая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59" y="2375776"/>
            <a:ext cx="4316271" cy="35406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Линейчатая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представляет собой единственный тип диаграммы, на которой данные отображаются горизонтально. Поэтому линейчатые диаграммы часто применяются для представления данных, привязанных 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5391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87140"/>
            <a:ext cx="6457950" cy="96977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Круговая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23" y="2034371"/>
            <a:ext cx="5066732" cy="38896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Круговая (секторная)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выражается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круговых диаграмм — малая ёмкость, невозможность отразить более широкий объём полезной информации</a:t>
            </a:r>
          </a:p>
        </p:txBody>
      </p:sp>
      <p:pic>
        <p:nvPicPr>
          <p:cNvPr id="4098" name="Picture 2" descr="https://upload.wikimedia.org/wikipedia/commons/thumb/2/24/I4_Circ_feren_diagram.PNG/250px-I4_Circ_feren_diagr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6" t="5348" r="6176" b="4411"/>
          <a:stretch/>
        </p:blipFill>
        <p:spPr bwMode="auto">
          <a:xfrm>
            <a:off x="5158854" y="2164092"/>
            <a:ext cx="3828196" cy="3411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597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1062041"/>
            <a:ext cx="6457950" cy="96977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Кольцевая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t.kgsu.ru/MSExcel/images/ris86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" t="2156" r="1987" b="1884"/>
          <a:stretch/>
        </p:blipFill>
        <p:spPr bwMode="auto">
          <a:xfrm>
            <a:off x="4749421" y="2031812"/>
            <a:ext cx="3708779" cy="31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970" y="2832764"/>
            <a:ext cx="4186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Кольцевые диаграммы напоминают круговые диаграммы с вырезанной серединой. Однако важное отличие состоит в том, что кольцевые диаграммы могут представлять несколько рядов данных. Каждое кольцо кольцевой диаграмме соответствует одному ряду данных.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6180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797" y="1875713"/>
            <a:ext cx="5962405" cy="39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02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169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урока</vt:lpstr>
      <vt:lpstr>Слайд 2</vt:lpstr>
      <vt:lpstr>Слайд 3</vt:lpstr>
      <vt:lpstr>Диаграмма</vt:lpstr>
      <vt:lpstr>Типы диаграмм: Гистограмма</vt:lpstr>
      <vt:lpstr>Линейчатая</vt:lpstr>
      <vt:lpstr>Круговая</vt:lpstr>
      <vt:lpstr>Кольцевая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учитель 3</cp:lastModifiedBy>
  <cp:revision>15</cp:revision>
  <dcterms:created xsi:type="dcterms:W3CDTF">2017-09-09T18:47:20Z</dcterms:created>
  <dcterms:modified xsi:type="dcterms:W3CDTF">2001-12-31T22:21:17Z</dcterms:modified>
</cp:coreProperties>
</file>