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6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117" name="Рисунок 11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8" name="Рисунок 11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157" name="Рисунок 15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15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196" name="Рисунок 19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19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35" name="Рисунок 234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236" name="Рисунок 23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B2A6F6DB-081E-437D-B237-75B670612088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B9FE460-1C47-49D9-9D20-2B96B5384454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E3FD6FCC-19DC-40AB-A2C4-85543CD47FF7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Четвертый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Четвертый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</a:t>
            </a:r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87F80A8-5218-4559-9AF1-07164F5E35BF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4DD40847-F839-495D-A729-A5110799E0B6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F2444139-215C-43B9-A159-D02B64A89743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3"/>
          <p:cNvPicPr/>
          <p:nvPr/>
        </p:nvPicPr>
        <p:blipFill>
          <a:blip r:embed="rId2"/>
          <a:stretch/>
        </p:blipFill>
        <p:spPr>
          <a:xfrm>
            <a:off x="2372956" y="1175400"/>
            <a:ext cx="6521760" cy="584928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437695" y="440558"/>
            <a:ext cx="7168680" cy="11725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МНОГОГРАННИКИ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928800" y="3563640"/>
            <a:ext cx="2714400" cy="34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"/>
          <p:cNvSpPr/>
          <p:nvPr/>
        </p:nvSpPr>
        <p:spPr>
          <a:xfrm>
            <a:off x="2143080" y="201600"/>
            <a:ext cx="5071680" cy="97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457200" y="274680"/>
            <a:ext cx="8435520" cy="200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ПРАВИЛЬНЫЙ МНОГОГРАННИК-</a:t>
            </a:r>
            <a:r>
              <a:rPr lang="ru-RU" sz="40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
</a:t>
            </a:r>
            <a:r>
              <a:rPr lang="ru-RU" sz="2000" b="1" strike="noStrike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выпуклый многогранник, грани которого являются правильными многоугольниками с одним и тем же числом сторон и в каждой вершине которого сходится одно и то же число ребер.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50" name="Table 2"/>
          <p:cNvGraphicFramePr/>
          <p:nvPr/>
        </p:nvGraphicFramePr>
        <p:xfrm>
          <a:off x="468360" y="2421000"/>
          <a:ext cx="8127720" cy="4103280"/>
        </p:xfrm>
        <a:graphic>
          <a:graphicData uri="http://schemas.openxmlformats.org/drawingml/2006/table">
            <a:tbl>
              <a:tblPr/>
              <a:tblGrid>
                <a:gridCol w="1971360"/>
                <a:gridCol w="1500120"/>
                <a:gridCol w="1655640"/>
                <a:gridCol w="1581120"/>
                <a:gridCol w="1419480"/>
              </a:tblGrid>
              <a:tr h="952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Кол-во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ребер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Кол-во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вершин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Кол-во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граней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Вид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грани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Тетраэдр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Куб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Октаэдр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6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Додекаэдр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Икосаэдр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9933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1" name="CustomShape 3"/>
          <p:cNvSpPr/>
          <p:nvPr/>
        </p:nvSpPr>
        <p:spPr>
          <a:xfrm>
            <a:off x="7667640" y="4149720"/>
            <a:ext cx="431280" cy="433080"/>
          </a:xfrm>
          <a:prstGeom prst="rect">
            <a:avLst/>
          </a:prstGeom>
          <a:solidFill>
            <a:srgbClr val="00FFFF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4"/>
          <p:cNvSpPr/>
          <p:nvPr/>
        </p:nvSpPr>
        <p:spPr>
          <a:xfrm>
            <a:off x="7596360" y="3500280"/>
            <a:ext cx="576000" cy="5043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5"/>
          <p:cNvSpPr/>
          <p:nvPr/>
        </p:nvSpPr>
        <p:spPr>
          <a:xfrm>
            <a:off x="7596360" y="4797360"/>
            <a:ext cx="576000" cy="5043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6"/>
          <p:cNvSpPr/>
          <p:nvPr/>
        </p:nvSpPr>
        <p:spPr>
          <a:xfrm>
            <a:off x="7596360" y="6093000"/>
            <a:ext cx="576000" cy="5043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7"/>
          <p:cNvSpPr/>
          <p:nvPr/>
        </p:nvSpPr>
        <p:spPr>
          <a:xfrm>
            <a:off x="7524720" y="5445000"/>
            <a:ext cx="647280" cy="5742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3399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6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2771640" y="476280"/>
            <a:ext cx="388728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ТЕТРАЭДР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324000" y="1773360"/>
            <a:ext cx="4752720" cy="3381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u="sng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Тетраэдр</a:t>
            </a: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представитель платоновых тел, то есть правильных выпуклых многогранников.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Поверхность тетраэдра состоит из </a:t>
            </a:r>
            <a:r>
              <a:rPr lang="ru-RU" sz="2400" b="1" u="sng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четырех </a:t>
            </a: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равносторонних треугольников, сходящихся в каждой вершине по три.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8" name="Picture 6"/>
          <p:cNvPicPr/>
          <p:nvPr/>
        </p:nvPicPr>
        <p:blipFill>
          <a:blip r:embed="rId2"/>
          <a:stretch/>
        </p:blipFill>
        <p:spPr>
          <a:xfrm>
            <a:off x="5133960" y="1484280"/>
            <a:ext cx="4009680" cy="4009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КУБ (ГЕКСАЭДР)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457200" y="1600200"/>
            <a:ext cx="440172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Куб или </a:t>
            </a:r>
            <a:r>
              <a:rPr lang="ru-RU" sz="2400" b="1" u="sng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гексаэдр</a:t>
            </a: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– представитель платоновых тел, то есть правильных выпуклых многогранников.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Куб имеет </a:t>
            </a:r>
            <a:r>
              <a:rPr lang="ru-RU" sz="2400" b="1" u="sng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шесть </a:t>
            </a: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квадратных граней, сходящихся в каждой вершине по три.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361" name="Picture 4"/>
          <p:cNvPicPr/>
          <p:nvPr/>
        </p:nvPicPr>
        <p:blipFill>
          <a:blip r:embed="rId2"/>
          <a:stretch/>
        </p:blipFill>
        <p:spPr>
          <a:xfrm>
            <a:off x="5003640" y="1989000"/>
            <a:ext cx="3647880" cy="3647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360">
                                            <p:txEl>
                                              <p:pRg st="0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94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6" dur="500"/>
                                        <p:tgtEl>
                                          <p:spTgt spid="360">
                                            <p:txEl>
                                              <p:pRg st="94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ОКТАЭДР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457200" y="1600200"/>
            <a:ext cx="49064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buClr>
                <a:srgbClr val="FF0066"/>
              </a:buClr>
              <a:buFont typeface="Symbol" charset="2"/>
              <a:buChar char=""/>
            </a:pPr>
            <a:r>
              <a:rPr lang="ru-RU" sz="2800" b="1" u="sng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Октаэдр</a:t>
            </a:r>
            <a:r>
              <a:rPr lang="ru-RU" sz="28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– представитель семейства платоновых тел, то есть правильных выпуклых многогранников.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Октаэдр имеет </a:t>
            </a:r>
            <a:r>
              <a:rPr lang="ru-RU" sz="2800" b="1" u="sng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восемь</a:t>
            </a:r>
            <a:r>
              <a:rPr lang="ru-RU" sz="28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треугольных граней, сходящихся в каждой вершине по четыре.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364" name="Picture 4"/>
          <p:cNvPicPr/>
          <p:nvPr/>
        </p:nvPicPr>
        <p:blipFill>
          <a:blip r:embed="rId2"/>
          <a:stretch/>
        </p:blipFill>
        <p:spPr>
          <a:xfrm>
            <a:off x="5219640" y="2421000"/>
            <a:ext cx="3506400" cy="3506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strips(upLeft)">
                                      <p:cBhvr additive="repl">
                                        <p:cTn id="16" dur="500"/>
                                        <p:tgtEl>
                                          <p:spTgt spid="363">
                                            <p:txEl>
                                              <p:pRg st="0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9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strips(upLeft)">
                                      <p:cBhvr additive="repl">
                                        <p:cTn id="20" dur="500"/>
                                        <p:tgtEl>
                                          <p:spTgt spid="363">
                                            <p:txEl>
                                              <p:pRg st="95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ДОДЕКАЭДР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468360" y="1844640"/>
            <a:ext cx="511128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buClr>
                <a:srgbClr val="FF0066"/>
              </a:buClr>
              <a:buFont typeface="Symbol" charset="2"/>
              <a:buChar char=""/>
            </a:pPr>
            <a:r>
              <a:rPr lang="ru-RU" sz="2400" b="1" u="sng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Додекаэдр</a:t>
            </a: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– представитель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</a:pP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	семейства платоновых тел.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Додекаэдр имеет </a:t>
            </a:r>
            <a:r>
              <a:rPr lang="ru-RU" sz="2400" b="1" u="sng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двенадцать</a:t>
            </a: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пятиугольных граней, сходящихся в вершинах по три.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Этот многогранник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</a:pP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	замечателен своими тремя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звездчатыми формами.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367" name="Picture 4"/>
          <p:cNvPicPr/>
          <p:nvPr/>
        </p:nvPicPr>
        <p:blipFill>
          <a:blip r:embed="rId2"/>
          <a:stretch/>
        </p:blipFill>
        <p:spPr>
          <a:xfrm>
            <a:off x="5651640" y="2131920"/>
            <a:ext cx="3131640" cy="3131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strips(upRight)">
                                      <p:cBhvr additive="repl">
                                        <p:cTn id="16" dur="1000"/>
                                        <p:tgtEl>
                                          <p:spTgt spid="366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26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strips(upRight)">
                                      <p:cBhvr additive="repl">
                                        <p:cTn id="20" dur="1000"/>
                                        <p:tgtEl>
                                          <p:spTgt spid="366">
                                            <p:txEl>
                                              <p:pRg st="26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53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strips(upRight)">
                                      <p:cBhvr additive="repl">
                                        <p:cTn id="24" dur="1000"/>
                                        <p:tgtEl>
                                          <p:spTgt spid="366">
                                            <p:txEl>
                                              <p:pRg st="53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31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strips(upRight)">
                                      <p:cBhvr additive="repl">
                                        <p:cTn id="28" dur="1000"/>
                                        <p:tgtEl>
                                          <p:spTgt spid="366">
                                            <p:txEl>
                                              <p:pRg st="131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4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strips(upRight)">
                                      <p:cBhvr additive="repl">
                                        <p:cTn id="32" dur="1000"/>
                                        <p:tgtEl>
                                          <p:spTgt spid="366">
                                            <p:txEl>
                                              <p:pRg st="149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75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strips(upRight)">
                                      <p:cBhvr additive="repl">
                                        <p:cTn id="36" dur="1000"/>
                                        <p:tgtEl>
                                          <p:spTgt spid="366">
                                            <p:txEl>
                                              <p:pRg st="175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ИКОСАЭДР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57200" y="1600200"/>
            <a:ext cx="483516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buClr>
                <a:srgbClr val="FF0066"/>
              </a:buClr>
              <a:buFont typeface="Symbol" charset="2"/>
              <a:buChar char=""/>
            </a:pPr>
            <a:r>
              <a:rPr lang="ru-RU" sz="2800" b="1" u="sng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Икосаэдр</a:t>
            </a:r>
            <a:r>
              <a:rPr lang="ru-RU" sz="28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– представитель платоновых тел.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Поверхность икосаэдра состоит из </a:t>
            </a:r>
            <a:r>
              <a:rPr lang="ru-RU" sz="2800" b="1" u="sng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двадцати</a:t>
            </a:r>
            <a:r>
              <a:rPr lang="ru-RU" sz="28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ru-RU" sz="28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равносторонних треугольников, сходящихся в каждой вершине по пять.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Икосаэдр имеет одну звездчатую форму.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370" name="Picture 4"/>
          <p:cNvPicPr/>
          <p:nvPr/>
        </p:nvPicPr>
        <p:blipFill>
          <a:blip r:embed="rId2"/>
          <a:stretch/>
        </p:blipFill>
        <p:spPr>
          <a:xfrm>
            <a:off x="5148360" y="1989000"/>
            <a:ext cx="3568320" cy="3568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6" dur="500"/>
                                        <p:tgtEl>
                                          <p:spTgt spid="369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1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0" dur="500"/>
                                        <p:tgtEl>
                                          <p:spTgt spid="369">
                                            <p:txEl>
                                              <p:pRg st="41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50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4" dur="500"/>
                                        <p:tgtEl>
                                          <p:spTgt spid="369">
                                            <p:txEl>
                                              <p:pRg st="150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457200" y="692280"/>
            <a:ext cx="8229240" cy="543348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buClr>
                <a:srgbClr val="FF0000"/>
              </a:buClr>
              <a:buFont typeface="Wingdings" charset="2"/>
              <a:buChar char=""/>
            </a:pPr>
            <a:r>
              <a:rPr lang="ru-RU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Французский математик Пуансо в 1810 году построил четыре правильных звездчатых многогранника: малый звездчатый додекаэдр, большой звездчатый додекаэдр, большой додекаэдр и большой икосаэдр.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0000"/>
              </a:buClr>
              <a:buFont typeface="Wingdings" charset="2"/>
              <a:buChar char=""/>
            </a:pPr>
            <a:r>
              <a:rPr lang="ru-RU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Два из них знал И. Кеплер (1571 – 1630 гг.).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0000"/>
              </a:buClr>
              <a:buFont typeface="Wingdings" charset="2"/>
              <a:buChar char=""/>
            </a:pPr>
            <a:r>
              <a:rPr lang="ru-RU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 1812 году французский математик О. Коши доказал, что кроме пяти «платоновых тел» и четырех «тел Пуансо» больше нет правильных многогранников.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71">
                                            <p:txEl>
                                              <p:pRg st="0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71">
                                            <p:txEl>
                                              <p:pRg st="0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71">
                                            <p:txEl>
                                              <p:pRg st="0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91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371">
                                            <p:txEl>
                                              <p:pRg st="191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71">
                                            <p:txEl>
                                              <p:pRg st="191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71">
                                            <p:txEl>
                                              <p:pRg st="191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37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71">
                                            <p:txEl>
                                              <p:pRg st="237" end="3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71">
                                            <p:txEl>
                                              <p:pRg st="237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71">
                                            <p:txEl>
                                              <p:pRg st="237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3"/>
          <p:cNvPicPr/>
          <p:nvPr/>
        </p:nvPicPr>
        <p:blipFill>
          <a:blip r:embed="rId2"/>
          <a:stretch/>
        </p:blipFill>
        <p:spPr>
          <a:xfrm>
            <a:off x="395280" y="620640"/>
            <a:ext cx="3541320" cy="4525560"/>
          </a:xfrm>
          <a:prstGeom prst="rect">
            <a:avLst/>
          </a:prstGeom>
          <a:ln>
            <a:noFill/>
          </a:ln>
        </p:spPr>
      </p:pic>
      <p:sp>
        <p:nvSpPr>
          <p:cNvPr id="373" name="CustomShape 1"/>
          <p:cNvSpPr/>
          <p:nvPr/>
        </p:nvSpPr>
        <p:spPr>
          <a:xfrm>
            <a:off x="4211640" y="1557360"/>
            <a:ext cx="4608000" cy="2478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Blip>
                <a:blip r:embed="rId3"/>
              </a:buBlip>
            </a:pPr>
            <a:r>
              <a:rPr lang="ru-RU" sz="2000" b="0" strike="noStrike" spc="-1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Немецкий астроном.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Blip>
                <a:blip r:embed="rId3"/>
              </a:buBlip>
            </a:pPr>
            <a:r>
              <a:rPr lang="ru-RU" sz="2000" b="0" strike="noStrike" spc="-1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1619 году описал два звездчатых многогранника: большой звездчатый додекаэдр и малый звездчатый додекаэдр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Blip>
                <a:blip r:embed="rId3"/>
              </a:buBlip>
            </a:pPr>
            <a:r>
              <a:rPr lang="ru-RU" sz="2000" b="0" strike="noStrike" spc="-1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Занимался теорией полуправильных выпуклых многогранников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5236920" y="331920"/>
            <a:ext cx="2471760" cy="82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Иоганн Кеплер
(1571 – 1630 гг.)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" dur="80"/>
                                        <p:tgtEl>
                                          <p:spTgt spid="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БОЛЬШОЙ ИКОСАЭДР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457200" y="1600200"/>
            <a:ext cx="5266800" cy="45651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Грани большого икосаэдра - пересекающиеся треугольники. 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10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Вершины большого икосаэдра совпадают с вершинами описанного икосаэдра.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10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Большой икосаэдр был впервые описан Луи Пуансо в 1809 г.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394" name="Picture 4"/>
          <p:cNvPicPr/>
          <p:nvPr/>
        </p:nvPicPr>
        <p:blipFill>
          <a:blip r:embed="rId2"/>
          <a:stretch/>
        </p:blipFill>
        <p:spPr>
          <a:xfrm>
            <a:off x="5292720" y="2133720"/>
            <a:ext cx="3504960" cy="3504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6" dur="500"/>
                                        <p:tgtEl>
                                          <p:spTgt spid="393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57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0" dur="500"/>
                                        <p:tgtEl>
                                          <p:spTgt spid="393">
                                            <p:txEl>
                                              <p:pRg st="57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28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4" dur="500"/>
                                        <p:tgtEl>
                                          <p:spTgt spid="393">
                                            <p:txEl>
                                              <p:pRg st="128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МАЛЫЙ ЗВЕЗДЧАТЫЙ ДОДЕКАЭДР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457200" y="1600200"/>
            <a:ext cx="49064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Грани малого звездчатого додекаэдра - пентаграммы, как и у большого звездчатого додекаэдра. У каждой вершины соединяются пять граней. Вершины малого звездчатого додекаэдра совпадают с вершинами описанного икосаэдра. 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Малый звездчатый додекаэдр был впервые описан Кеплером в 1619 г</a:t>
            </a:r>
            <a:r>
              <a:rPr lang="ru-RU" sz="2400" b="0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397" name="Picture 4"/>
          <p:cNvPicPr/>
          <p:nvPr/>
        </p:nvPicPr>
        <p:blipFill>
          <a:blip r:embed="rId2"/>
          <a:stretch/>
        </p:blipFill>
        <p:spPr>
          <a:xfrm>
            <a:off x="5364000" y="1857240"/>
            <a:ext cx="3779640" cy="3779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396">
                                            <p:txEl>
                                              <p:pRg st="0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17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6" dur="500"/>
                                        <p:tgtEl>
                                          <p:spTgt spid="396">
                                            <p:txEl>
                                              <p:pRg st="217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4"/>
          <p:cNvPicPr/>
          <p:nvPr/>
        </p:nvPicPr>
        <p:blipFill>
          <a:blip r:embed="rId2">
            <a:lum bright="12000"/>
          </a:blip>
          <a:stretch/>
        </p:blipFill>
        <p:spPr>
          <a:xfrm>
            <a:off x="6300720" y="189000"/>
            <a:ext cx="2677680" cy="2657160"/>
          </a:xfrm>
          <a:prstGeom prst="rect">
            <a:avLst/>
          </a:prstGeom>
          <a:ln>
            <a:noFill/>
          </a:ln>
        </p:spPr>
      </p:pic>
      <p:pic>
        <p:nvPicPr>
          <p:cNvPr id="245" name="Picture 7"/>
          <p:cNvPicPr/>
          <p:nvPr/>
        </p:nvPicPr>
        <p:blipFill>
          <a:blip r:embed="rId3">
            <a:lum bright="12000"/>
          </a:blip>
          <a:stretch/>
        </p:blipFill>
        <p:spPr>
          <a:xfrm>
            <a:off x="179280" y="0"/>
            <a:ext cx="2952360" cy="278244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2627280" y="134136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	</a:t>
            </a: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природе существует много такого, что не может быть ни достаточно глубоко понято, ни достаточно убедительно доказано, ни достаточно умело и надежно использовано на практике без помощи вмешательства математики…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Ф.Бэкон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47" name="Picture 10"/>
          <p:cNvPicPr/>
          <p:nvPr/>
        </p:nvPicPr>
        <p:blipFill>
          <a:blip r:embed="rId4">
            <a:lum bright="12000"/>
          </a:blip>
          <a:stretch/>
        </p:blipFill>
        <p:spPr>
          <a:xfrm>
            <a:off x="250920" y="4724280"/>
            <a:ext cx="2663640" cy="1717200"/>
          </a:xfrm>
          <a:prstGeom prst="rect">
            <a:avLst/>
          </a:prstGeom>
          <a:ln>
            <a:noFill/>
          </a:ln>
        </p:spPr>
      </p:pic>
      <p:pic>
        <p:nvPicPr>
          <p:cNvPr id="248" name="Picture 11"/>
          <p:cNvPicPr/>
          <p:nvPr/>
        </p:nvPicPr>
        <p:blipFill>
          <a:blip r:embed="rId5">
            <a:lum bright="12000"/>
          </a:blip>
          <a:stretch/>
        </p:blipFill>
        <p:spPr>
          <a:xfrm>
            <a:off x="6732720" y="4533840"/>
            <a:ext cx="2410920" cy="232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1000"/>
                                        <p:tgtEl>
                                          <p:spTgt spid="246">
                                            <p:txEl>
                                              <p:pRg st="0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12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1000"/>
                                        <p:tgtEl>
                                          <p:spTgt spid="246">
                                            <p:txEl>
                                              <p:pRg st="212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14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1000"/>
                                        <p:tgtEl>
                                          <p:spTgt spid="246">
                                            <p:txEl>
                                              <p:pRg st="214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БОЛЬШОЙ ДОДЕКАЭДР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457200" y="1600200"/>
            <a:ext cx="519408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Грани большого додекаэдра - пересекающиеся пятиугольники.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Вершины большого додекаэдра совпадают с вершинами описанного икосаэдра.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Большой додекаэдр был впервые описан Луи Пуансо в 1809 г.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>
              <a:lnSpc>
                <a:spcPct val="9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400" name="Picture 4"/>
          <p:cNvPicPr/>
          <p:nvPr/>
        </p:nvPicPr>
        <p:blipFill>
          <a:blip r:embed="rId2"/>
          <a:stretch/>
        </p:blipFill>
        <p:spPr>
          <a:xfrm>
            <a:off x="5508720" y="2205000"/>
            <a:ext cx="3419280" cy="3419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399">
                                            <p:txEl>
                                              <p:p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58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6" dur="500"/>
                                        <p:tgtEl>
                                          <p:spTgt spid="399">
                                            <p:txEl>
                                              <p:pRg st="58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30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0" dur="500"/>
                                        <p:tgtEl>
                                          <p:spTgt spid="399">
                                            <p:txEl>
                                              <p:pRg st="130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БОЛЬШОЙ ЗВЕЗДЧАТЫЙ ДОДЕКАЭДР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324000" y="1557360"/>
            <a:ext cx="548280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Грани большого звездчатого додекаэдра - пентаграммы, как и у малого звездчатого додекаэдра. У каждой вершины соединяются три грани. 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Вершины большого звездчатого додекаэдра совпадают с вершинами описанного додекаэдра.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343080" indent="-342720">
              <a:lnSpc>
                <a:spcPct val="90000"/>
              </a:lnSpc>
              <a:buClr>
                <a:srgbClr val="FF3399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Большой звездчатый додекаэдр был впервые описан Кеплером в 1619 г.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403" name="Picture 4"/>
          <p:cNvPicPr/>
          <p:nvPr/>
        </p:nvPicPr>
        <p:blipFill>
          <a:blip r:embed="rId2"/>
          <a:stretch/>
        </p:blipFill>
        <p:spPr>
          <a:xfrm>
            <a:off x="5276880" y="1773360"/>
            <a:ext cx="3866760" cy="3866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0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33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6" dur="500"/>
                                        <p:tgtEl>
                                          <p:spTgt spid="402">
                                            <p:txEl>
                                              <p:pRg st="133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18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0" dur="500"/>
                                        <p:tgtEl>
                                          <p:spTgt spid="402">
                                            <p:txEl>
                                              <p:pRg st="218" end="2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Line 1"/>
          <p:cNvSpPr/>
          <p:nvPr/>
        </p:nvSpPr>
        <p:spPr>
          <a:xfrm flipH="1">
            <a:off x="4859280" y="3357360"/>
            <a:ext cx="1512720" cy="1800360"/>
          </a:xfrm>
          <a:prstGeom prst="line">
            <a:avLst/>
          </a:prstGeom>
          <a:ln w="9360">
            <a:solidFill>
              <a:srgbClr val="66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2"/>
          <p:cNvSpPr/>
          <p:nvPr/>
        </p:nvSpPr>
        <p:spPr>
          <a:xfrm>
            <a:off x="1692360" y="2637000"/>
            <a:ext cx="2592000" cy="720360"/>
          </a:xfrm>
          <a:prstGeom prst="ellipse">
            <a:avLst/>
          </a:prstGeom>
          <a:solidFill>
            <a:srgbClr val="FF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3"/>
          <p:cNvSpPr/>
          <p:nvPr/>
        </p:nvSpPr>
        <p:spPr>
          <a:xfrm>
            <a:off x="1332000" y="260280"/>
            <a:ext cx="6552720" cy="1223640"/>
          </a:xfrm>
          <a:prstGeom prst="rect">
            <a:avLst/>
          </a:prstGeom>
          <a:gradFill>
            <a:gsLst>
              <a:gs pos="0">
                <a:srgbClr val="A50021"/>
              </a:gs>
              <a:gs pos="50000">
                <a:srgbClr val="FF0000"/>
              </a:gs>
              <a:gs pos="100000">
                <a:srgbClr val="A5002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4"/>
          <p:cNvSpPr/>
          <p:nvPr/>
        </p:nvSpPr>
        <p:spPr>
          <a:xfrm>
            <a:off x="1908000" y="476280"/>
            <a:ext cx="5473440" cy="88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Использование формы правильных многогранников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5"/>
          <p:cNvSpPr/>
          <p:nvPr/>
        </p:nvSpPr>
        <p:spPr>
          <a:xfrm>
            <a:off x="2050920" y="2781360"/>
            <a:ext cx="1872720" cy="456120"/>
          </a:xfrm>
          <a:prstGeom prst="rect">
            <a:avLst/>
          </a:prstGeom>
          <a:solidFill>
            <a:srgbClr val="FF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ПРИРОДА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6"/>
          <p:cNvSpPr/>
          <p:nvPr/>
        </p:nvSpPr>
        <p:spPr>
          <a:xfrm>
            <a:off x="5076720" y="2637000"/>
            <a:ext cx="2592000" cy="720360"/>
          </a:xfrm>
          <a:prstGeom prst="ellipse">
            <a:avLst/>
          </a:prstGeom>
          <a:solidFill>
            <a:srgbClr val="FF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7"/>
          <p:cNvSpPr/>
          <p:nvPr/>
        </p:nvSpPr>
        <p:spPr>
          <a:xfrm>
            <a:off x="5508720" y="2781360"/>
            <a:ext cx="1800000" cy="456120"/>
          </a:xfrm>
          <a:prstGeom prst="rect">
            <a:avLst/>
          </a:prstGeom>
          <a:solidFill>
            <a:srgbClr val="FFFF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ЧЕЛОВЕК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Line 8"/>
          <p:cNvSpPr/>
          <p:nvPr/>
        </p:nvSpPr>
        <p:spPr>
          <a:xfrm flipH="1">
            <a:off x="2987640" y="1484280"/>
            <a:ext cx="1728720" cy="1152360"/>
          </a:xfrm>
          <a:prstGeom prst="line">
            <a:avLst/>
          </a:prstGeom>
          <a:ln w="57240">
            <a:solidFill>
              <a:srgbClr val="66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Line 9"/>
          <p:cNvSpPr/>
          <p:nvPr/>
        </p:nvSpPr>
        <p:spPr>
          <a:xfrm>
            <a:off x="4716360" y="1484280"/>
            <a:ext cx="1655640" cy="1152360"/>
          </a:xfrm>
          <a:prstGeom prst="line">
            <a:avLst/>
          </a:prstGeom>
          <a:ln w="57240">
            <a:solidFill>
              <a:srgbClr val="66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10"/>
          <p:cNvSpPr/>
          <p:nvPr/>
        </p:nvSpPr>
        <p:spPr>
          <a:xfrm>
            <a:off x="1403280" y="5013360"/>
            <a:ext cx="23032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ВИРУСЫ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11"/>
          <p:cNvSpPr/>
          <p:nvPr/>
        </p:nvSpPr>
        <p:spPr>
          <a:xfrm>
            <a:off x="3419640" y="3933720"/>
            <a:ext cx="26636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АРХИТЕКТУРА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CustomShape 12"/>
          <p:cNvSpPr/>
          <p:nvPr/>
        </p:nvSpPr>
        <p:spPr>
          <a:xfrm>
            <a:off x="5292720" y="5589720"/>
            <a:ext cx="21585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УПАКОВКИ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13"/>
          <p:cNvSpPr/>
          <p:nvPr/>
        </p:nvSpPr>
        <p:spPr>
          <a:xfrm>
            <a:off x="6588000" y="4653000"/>
            <a:ext cx="2231640" cy="82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БЫТОВЫЕ ПРЕДМЕТЫ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Line 14"/>
          <p:cNvSpPr/>
          <p:nvPr/>
        </p:nvSpPr>
        <p:spPr>
          <a:xfrm flipH="1">
            <a:off x="1258560" y="3357360"/>
            <a:ext cx="1729080" cy="576360"/>
          </a:xfrm>
          <a:prstGeom prst="line">
            <a:avLst/>
          </a:prstGeom>
          <a:ln w="9360">
            <a:solidFill>
              <a:srgbClr val="66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Line 15"/>
          <p:cNvSpPr/>
          <p:nvPr/>
        </p:nvSpPr>
        <p:spPr>
          <a:xfrm flipH="1">
            <a:off x="2555640" y="3357360"/>
            <a:ext cx="432000" cy="1584360"/>
          </a:xfrm>
          <a:prstGeom prst="line">
            <a:avLst/>
          </a:prstGeom>
          <a:ln w="9360">
            <a:solidFill>
              <a:srgbClr val="66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Line 16"/>
          <p:cNvSpPr/>
          <p:nvPr/>
        </p:nvSpPr>
        <p:spPr>
          <a:xfrm flipH="1">
            <a:off x="4643280" y="3357360"/>
            <a:ext cx="1728720" cy="647640"/>
          </a:xfrm>
          <a:prstGeom prst="line">
            <a:avLst/>
          </a:prstGeom>
          <a:ln w="9360">
            <a:solidFill>
              <a:srgbClr val="66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Line 17"/>
          <p:cNvSpPr/>
          <p:nvPr/>
        </p:nvSpPr>
        <p:spPr>
          <a:xfrm>
            <a:off x="6372000" y="3357360"/>
            <a:ext cx="71640" cy="2303640"/>
          </a:xfrm>
          <a:prstGeom prst="line">
            <a:avLst/>
          </a:prstGeom>
          <a:ln w="9360">
            <a:solidFill>
              <a:srgbClr val="66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Line 18"/>
          <p:cNvSpPr/>
          <p:nvPr/>
        </p:nvSpPr>
        <p:spPr>
          <a:xfrm>
            <a:off x="6372000" y="3357360"/>
            <a:ext cx="1295280" cy="1366920"/>
          </a:xfrm>
          <a:prstGeom prst="line">
            <a:avLst/>
          </a:prstGeom>
          <a:ln w="9360">
            <a:solidFill>
              <a:srgbClr val="66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19"/>
          <p:cNvSpPr/>
          <p:nvPr/>
        </p:nvSpPr>
        <p:spPr>
          <a:xfrm>
            <a:off x="339480" y="3860640"/>
            <a:ext cx="211500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КРИСТАЛЛЫ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CustomShape 20"/>
          <p:cNvSpPr/>
          <p:nvPr/>
        </p:nvSpPr>
        <p:spPr>
          <a:xfrm>
            <a:off x="3492360" y="5084640"/>
            <a:ext cx="280800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ГОЛОВОЛОМКИ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443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Picture 6"/>
          <p:cNvPicPr/>
          <p:nvPr/>
        </p:nvPicPr>
        <p:blipFill>
          <a:blip r:embed="rId2"/>
          <a:stretch/>
        </p:blipFill>
        <p:spPr>
          <a:xfrm>
            <a:off x="1403280" y="260280"/>
            <a:ext cx="6557760" cy="2858760"/>
          </a:xfrm>
          <a:prstGeom prst="rect">
            <a:avLst/>
          </a:prstGeom>
          <a:ln>
            <a:noFill/>
          </a:ln>
        </p:spPr>
      </p:pic>
      <p:sp>
        <p:nvSpPr>
          <p:cNvPr id="457" name="CustomShape 1"/>
          <p:cNvSpPr/>
          <p:nvPr/>
        </p:nvSpPr>
        <p:spPr>
          <a:xfrm>
            <a:off x="900000" y="3862080"/>
            <a:ext cx="7632360" cy="173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Великая пирамида в Гизе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Эта грандиозная Египетская пирамида является древнейшим из Семи чудес древности. Кроме того, это единственное из чудес, сохранившееся до наших дней. Во времена своего создания Великая пирамида была самым высоким сооружением в мире. И удерживала она этот рекорд, по всей видимости, почти 4000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1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Picture 5"/>
          <p:cNvPicPr/>
          <p:nvPr/>
        </p:nvPicPr>
        <p:blipFill>
          <a:blip r:embed="rId2"/>
          <a:stretch/>
        </p:blipFill>
        <p:spPr>
          <a:xfrm>
            <a:off x="2050920" y="2708280"/>
            <a:ext cx="5405040" cy="3681000"/>
          </a:xfrm>
          <a:prstGeom prst="rect">
            <a:avLst/>
          </a:prstGeom>
          <a:ln>
            <a:noFill/>
          </a:ln>
        </p:spPr>
      </p:pic>
      <p:sp>
        <p:nvSpPr>
          <p:cNvPr id="459" name="CustomShape 1"/>
          <p:cNvSpPr/>
          <p:nvPr/>
        </p:nvSpPr>
        <p:spPr>
          <a:xfrm>
            <a:off x="179280" y="117720"/>
            <a:ext cx="8713440" cy="2559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СТРОИТЕЛЬСТВО ПИРАМИД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     Пирамиды стоят на древнем кладбище в Гизе, на противоположном от Каира, столицы современного Египта, берегу реки Нил. Некоторые археологи считают, что, возможно, на строительство Великой пирамиды 100 000 человек потребовалось 20 лет. Она была создана из более чем 2 миллионов каменных блоков, каждый из которых весил не менее 2,5 тонн. Рабочие подтаскивали их к месту, используя пандусы, блоки и рычаги, а затем подгоняли друг к другу, без раствора.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1"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icture 5"/>
          <p:cNvPicPr/>
          <p:nvPr/>
        </p:nvPicPr>
        <p:blipFill>
          <a:blip r:embed="rId2"/>
          <a:stretch/>
        </p:blipFill>
        <p:spPr>
          <a:xfrm>
            <a:off x="1979640" y="189000"/>
            <a:ext cx="5616360" cy="3744720"/>
          </a:xfrm>
          <a:prstGeom prst="rect">
            <a:avLst/>
          </a:prstGeom>
          <a:ln>
            <a:noFill/>
          </a:ln>
        </p:spPr>
      </p:pic>
      <p:sp>
        <p:nvSpPr>
          <p:cNvPr id="461" name="CustomShape 1"/>
          <p:cNvSpPr/>
          <p:nvPr/>
        </p:nvSpPr>
        <p:spPr>
          <a:xfrm>
            <a:off x="468360" y="4293720"/>
            <a:ext cx="8154720" cy="146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Александрийский маяк.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     В III веке до н.э. был построен маяк, чтобы корабли могли благополучно миновать рифы на пути в александрийскую бухту. Ночью им помогало в этом отражение языков пламени, а днем - столб дыма. Это был первый в мире маяк, и простоял он 1500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strips(upLeft)">
                                      <p:cBhvr additive="repl">
                                        <p:cTn id="11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6"/>
          <p:cNvPicPr/>
          <p:nvPr/>
        </p:nvPicPr>
        <p:blipFill>
          <a:blip r:embed="rId2"/>
          <a:stretch/>
        </p:blipFill>
        <p:spPr>
          <a:xfrm>
            <a:off x="179280" y="404640"/>
            <a:ext cx="3742920" cy="5257440"/>
          </a:xfrm>
          <a:prstGeom prst="rect">
            <a:avLst/>
          </a:prstGeom>
          <a:ln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4572000" y="918720"/>
            <a:ext cx="3963600" cy="420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ОСТРОВ И МАЯК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   Маяк был построен на маленьком острове Фарос 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Средиземном море, около берегов Александрии. Этот оживленный порт основал Александр Великий во время посещения Египта. Сооружение назвали по имени острова. На его строительство, должно быть, ушло 20 лет, а завершен он был около 280 г. до н.э., во времена правления Птолемея II, 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царя Египта.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1835280" y="115920"/>
            <a:ext cx="651636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Многогранники в искусстве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3851280" y="1341360"/>
            <a:ext cx="5182920" cy="400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3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эпоху Возрождения большой интерес к формам правильных многогранников проявили скульпторы. Архитекторы, художники. Леонардо да  Винчи (1452 -1519) например, увлекался теорией многогранников и часто изображал их на своих полотнах. Он  проиллюстрировал правильными и полуправильными многогранниками книгу Монаха Луки </a:t>
            </a:r>
            <a:r>
              <a:rPr lang="ru-RU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Пачоли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''О божественной пропорции.''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6" name="Picture 4"/>
          <p:cNvPicPr/>
          <p:nvPr/>
        </p:nvPicPr>
        <p:blipFill>
          <a:blip r:embed="rId2"/>
          <a:stretch/>
        </p:blipFill>
        <p:spPr>
          <a:xfrm>
            <a:off x="250920" y="765000"/>
            <a:ext cx="3504960" cy="58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465">
                                            <p:txEl>
                                              <p:pRg st="0" end="3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2"/>
          <p:cNvPicPr/>
          <p:nvPr/>
        </p:nvPicPr>
        <p:blipFill>
          <a:blip r:embed="rId2"/>
          <a:stretch/>
        </p:blipFill>
        <p:spPr>
          <a:xfrm>
            <a:off x="324000" y="620640"/>
            <a:ext cx="3935160" cy="5040000"/>
          </a:xfrm>
          <a:prstGeom prst="rect">
            <a:avLst/>
          </a:prstGeom>
          <a:ln>
            <a:noFill/>
          </a:ln>
        </p:spPr>
      </p:pic>
      <p:sp>
        <p:nvSpPr>
          <p:cNvPr id="468" name="CustomShape 1"/>
          <p:cNvSpPr/>
          <p:nvPr/>
        </p:nvSpPr>
        <p:spPr>
          <a:xfrm>
            <a:off x="5076720" y="476280"/>
            <a:ext cx="3598560" cy="3961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35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Знаменитый художник, увлекавшийся геометрией Альбрехт Дюрер          (1471- 1528) ,                                    в известной гравюре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5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''Меланхолия ''.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5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5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 переднем плане изобразил додекаэдр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68">
                                            <p:txEl>
                                              <p:pRg st="0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4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68">
                                            <p:txEl>
                                              <p:pRg st="140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58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468">
                                            <p:txEl>
                                              <p:pRg st="158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0" y="4581360"/>
            <a:ext cx="9143640" cy="2010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Сальвадор Дали обращался к правильному многограннику-додекаэдру. Форму додекаэдра по мнению древних имела  ВСЕЛЕННАЯ , т.е. они считали, что мы живём внутри свода, имеющего форму поверхности  правильного додекаэдра.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Перед вами изображение картины художника Сальвадора Дали "Тайная Вечеря". Это огромное полотно, в котором художник решил посоревноваться с Леонардо да Винчи. Обратите внимание,  что изображено на переднем плане картины? Христос со своими учениками изображён на фоне огромного прозрачного ДОДЕКАЭДРА.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0" name="Picture 3"/>
          <p:cNvPicPr/>
          <p:nvPr/>
        </p:nvPicPr>
        <p:blipFill>
          <a:blip r:embed="rId2"/>
          <a:stretch/>
        </p:blipFill>
        <p:spPr>
          <a:xfrm>
            <a:off x="1476360" y="189000"/>
            <a:ext cx="6337080" cy="407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1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9"/>
          <p:cNvPicPr/>
          <p:nvPr/>
        </p:nvPicPr>
        <p:blipFill>
          <a:blip r:embed="rId2"/>
          <a:stretch/>
        </p:blipFill>
        <p:spPr>
          <a:xfrm>
            <a:off x="0" y="0"/>
            <a:ext cx="9143640" cy="3985920"/>
          </a:xfrm>
          <a:prstGeom prst="rect">
            <a:avLst/>
          </a:prstGeom>
          <a:ln>
            <a:noFill/>
          </a:ln>
        </p:spPr>
      </p:pic>
      <p:sp>
        <p:nvSpPr>
          <p:cNvPr id="250" name="CustomShape 1"/>
          <p:cNvSpPr/>
          <p:nvPr/>
        </p:nvSpPr>
        <p:spPr>
          <a:xfrm>
            <a:off x="1042920" y="4022640"/>
            <a:ext cx="7561080" cy="283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Первые упоминания о многогранниках известны еще за три тысячи лет до нашей эры в Египте и Вавилоне. Но теория многогранников является и современным разделом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математики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r>
              <a:rPr lang="ru-RU" sz="28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77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Picture 2"/>
          <p:cNvPicPr/>
          <p:nvPr/>
        </p:nvPicPr>
        <p:blipFill>
          <a:blip r:embed="rId2"/>
          <a:stretch/>
        </p:blipFill>
        <p:spPr>
          <a:xfrm>
            <a:off x="108000" y="765000"/>
            <a:ext cx="4204800" cy="5184360"/>
          </a:xfrm>
          <a:prstGeom prst="rect">
            <a:avLst/>
          </a:prstGeom>
          <a:ln>
            <a:noFill/>
          </a:ln>
        </p:spPr>
      </p:pic>
      <p:sp>
        <p:nvSpPr>
          <p:cNvPr id="472" name="CustomShape 1"/>
          <p:cNvSpPr/>
          <p:nvPr/>
        </p:nvSpPr>
        <p:spPr>
          <a:xfrm>
            <a:off x="5219640" y="189000"/>
            <a:ext cx="3455640" cy="618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Фигуры, полученные объединением правильных многогранников, можно встретить во многих работах Эшера. Наиболее интересной среди них является гравюра "Звезды", на которой можно увидеть тела, полученные объединением тетраэдров, кубов и октаэдров. Если бы Эшер изобразил в данной работе лишь различные варианты многогранников, мы никогда бы не узнали о ней. Но он по какой-то причине поместил внутрь центральной фигуры хамелеонов, чтобы затруднить нам восприятие всей фигуры.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4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472">
                                            <p:txEl>
                                              <p:pRg st="0" end="4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4lapki.com/wp-content/uploads/2019/05/https-www-syl-ru-misc-i-ai-347704-2049501-jpg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1" y="95567"/>
            <a:ext cx="5621482" cy="6030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77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4"/>
          <p:cNvPicPr/>
          <p:nvPr/>
        </p:nvPicPr>
        <p:blipFill>
          <a:blip r:embed="rId3"/>
          <a:stretch/>
        </p:blipFill>
        <p:spPr>
          <a:xfrm>
            <a:off x="3492360" y="4797360"/>
            <a:ext cx="1585440" cy="148068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755640" y="1341360"/>
            <a:ext cx="7695720" cy="201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E8176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Так, что же такое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E8176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многогранник?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4"/>
          <p:cNvPicPr/>
          <p:nvPr/>
        </p:nvPicPr>
        <p:blipFill>
          <a:blip r:embed="rId2"/>
          <a:stretch/>
        </p:blipFill>
        <p:spPr>
          <a:xfrm>
            <a:off x="611280" y="476280"/>
            <a:ext cx="2145960" cy="2376000"/>
          </a:xfrm>
          <a:prstGeom prst="rect">
            <a:avLst/>
          </a:prstGeom>
          <a:ln>
            <a:noFill/>
          </a:ln>
        </p:spPr>
      </p:pic>
      <p:sp>
        <p:nvSpPr>
          <p:cNvPr id="254" name="CustomShape 1"/>
          <p:cNvSpPr/>
          <p:nvPr/>
        </p:nvSpPr>
        <p:spPr>
          <a:xfrm>
            <a:off x="4427640" y="836640"/>
            <a:ext cx="4105080" cy="5299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Многогранником</a:t>
            </a: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называется тело, граница которого является объединением конечного числа многоугольников.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Многоугольники из которых составлен многогранник называются его </a:t>
            </a:r>
            <a:r>
              <a:rPr lang="ru-RU" sz="2000" b="1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гранями</a:t>
            </a: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Стороны граней – </a:t>
            </a:r>
            <a:r>
              <a:rPr lang="ru-RU" sz="2000" b="1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ребрами.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Концы ребер – </a:t>
            </a:r>
            <a:r>
              <a:rPr lang="ru-RU" sz="2000" b="1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вершинами</a:t>
            </a:r>
            <a:r>
              <a:rPr lang="ru-RU" sz="20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многогранника.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Отрезок соединяющий две вершины не принадлежащий одной грани называются </a:t>
            </a:r>
            <a:r>
              <a:rPr lang="ru-RU" sz="2000" b="1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диагональю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755640" y="4005360"/>
            <a:ext cx="1655280" cy="151092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Line 3"/>
          <p:cNvSpPr/>
          <p:nvPr/>
        </p:nvSpPr>
        <p:spPr>
          <a:xfrm>
            <a:off x="1116000" y="4005000"/>
            <a:ext cx="934920" cy="1511280"/>
          </a:xfrm>
          <a:prstGeom prst="line">
            <a:avLst/>
          </a:prstGeom>
          <a:ln w="9360" cap="rnd">
            <a:solidFill>
              <a:srgbClr val="0000FF"/>
            </a:solidFill>
            <a:custDash>
              <a:ds d="1000000" sp="400000"/>
              <a:ds d="100000" sp="400000"/>
              <a:ds d="1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4"/>
          <p:cNvSpPr/>
          <p:nvPr/>
        </p:nvSpPr>
        <p:spPr>
          <a:xfrm>
            <a:off x="1116000" y="4005000"/>
            <a:ext cx="360" cy="11527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Line 5"/>
          <p:cNvSpPr/>
          <p:nvPr/>
        </p:nvSpPr>
        <p:spPr>
          <a:xfrm flipH="1">
            <a:off x="755640" y="5157720"/>
            <a:ext cx="360360" cy="3585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Line 6"/>
          <p:cNvSpPr/>
          <p:nvPr/>
        </p:nvSpPr>
        <p:spPr>
          <a:xfrm>
            <a:off x="1116000" y="5157720"/>
            <a:ext cx="129528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7"/>
          <p:cNvSpPr/>
          <p:nvPr/>
        </p:nvSpPr>
        <p:spPr>
          <a:xfrm flipV="1">
            <a:off x="1116000" y="4365360"/>
            <a:ext cx="934920" cy="792360"/>
          </a:xfrm>
          <a:prstGeom prst="line">
            <a:avLst/>
          </a:prstGeom>
          <a:ln w="9360" cap="rnd">
            <a:solidFill>
              <a:srgbClr val="FF0066"/>
            </a:solidFill>
            <a:custDash>
              <a:ds d="1000000" sp="400000"/>
              <a:ds d="1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Line 8"/>
          <p:cNvSpPr/>
          <p:nvPr/>
        </p:nvSpPr>
        <p:spPr>
          <a:xfrm flipV="1">
            <a:off x="2411280" y="4005000"/>
            <a:ext cx="360" cy="1152720"/>
          </a:xfrm>
          <a:prstGeom prst="line">
            <a:avLst/>
          </a:prstGeom>
          <a:ln w="38160">
            <a:solidFill>
              <a:srgbClr val="FF00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7" dur="1000"/>
                                        <p:tgtEl>
                                          <p:spTgt spid="25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05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54">
                                            <p:txEl>
                                              <p:pRg st="105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54">
                                            <p:txEl>
                                              <p:pRg st="105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78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1000"/>
                                        <p:tgtEl>
                                          <p:spTgt spid="254">
                                            <p:txEl>
                                              <p:pRg st="178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04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1000"/>
                                        <p:tgtEl>
                                          <p:spTgt spid="254">
                                            <p:txEl>
                                              <p:pRg st="204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43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254">
                                            <p:txEl>
                                              <p:pRg st="243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54">
                                            <p:txEl>
                                              <p:pRg st="243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54">
                                            <p:txEl>
                                              <p:pRg st="243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6227640" y="5734080"/>
            <a:ext cx="291600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algn="ctr">
              <a:lnSpc>
                <a:spcPct val="100000"/>
              </a:lnSpc>
              <a:buClr>
                <a:srgbClr val="0000FF"/>
              </a:buClr>
              <a:buFont typeface="Wingdings" charset="2"/>
              <a:buChar char=""/>
            </a:pPr>
            <a:r>
              <a:rPr lang="ru-RU" sz="20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Букет Пуансо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179280" y="5877000"/>
            <a:ext cx="316836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algn="ctr">
              <a:lnSpc>
                <a:spcPct val="100000"/>
              </a:lnSpc>
              <a:buClr>
                <a:srgbClr val="0000FF"/>
              </a:buClr>
              <a:buFont typeface="Wingdings" charset="2"/>
              <a:buChar char=""/>
            </a:pPr>
            <a:r>
              <a:rPr lang="ru-RU" sz="20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Букет Платона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Line 3"/>
          <p:cNvSpPr/>
          <p:nvPr/>
        </p:nvSpPr>
        <p:spPr>
          <a:xfrm flipV="1">
            <a:off x="7520040" y="3412440"/>
            <a:ext cx="348840" cy="2103840"/>
          </a:xfrm>
          <a:prstGeom prst="line">
            <a:avLst/>
          </a:prstGeom>
          <a:ln w="57240">
            <a:solidFill>
              <a:srgbClr val="0066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4"/>
          <p:cNvSpPr/>
          <p:nvPr/>
        </p:nvSpPr>
        <p:spPr>
          <a:xfrm>
            <a:off x="7668000" y="3362760"/>
            <a:ext cx="1475640" cy="160236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3" name="Picture 7"/>
          <p:cNvPicPr/>
          <p:nvPr/>
        </p:nvPicPr>
        <p:blipFill>
          <a:blip r:embed="rId2"/>
          <a:stretch/>
        </p:blipFill>
        <p:spPr>
          <a:xfrm rot="20972400">
            <a:off x="7808400" y="3513960"/>
            <a:ext cx="1149120" cy="1254240"/>
          </a:xfrm>
          <a:prstGeom prst="rect">
            <a:avLst/>
          </a:prstGeom>
          <a:ln>
            <a:noFill/>
          </a:ln>
        </p:spPr>
      </p:pic>
      <p:sp>
        <p:nvSpPr>
          <p:cNvPr id="284" name="CustomShape 5"/>
          <p:cNvSpPr/>
          <p:nvPr/>
        </p:nvSpPr>
        <p:spPr>
          <a:xfrm>
            <a:off x="7568640" y="2060640"/>
            <a:ext cx="1301040" cy="135144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5" name="Picture 9"/>
          <p:cNvPicPr/>
          <p:nvPr/>
        </p:nvPicPr>
        <p:blipFill>
          <a:blip r:embed="rId3"/>
          <a:stretch/>
        </p:blipFill>
        <p:spPr>
          <a:xfrm rot="1221000">
            <a:off x="7639560" y="2113200"/>
            <a:ext cx="1170720" cy="1260360"/>
          </a:xfrm>
          <a:prstGeom prst="rect">
            <a:avLst/>
          </a:prstGeom>
          <a:ln>
            <a:noFill/>
          </a:ln>
        </p:spPr>
      </p:pic>
      <p:sp>
        <p:nvSpPr>
          <p:cNvPr id="286" name="CustomShape 6"/>
          <p:cNvSpPr/>
          <p:nvPr/>
        </p:nvSpPr>
        <p:spPr>
          <a:xfrm>
            <a:off x="5867280" y="3562560"/>
            <a:ext cx="1301040" cy="135252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7" name="Picture 11"/>
          <p:cNvPicPr/>
          <p:nvPr/>
        </p:nvPicPr>
        <p:blipFill>
          <a:blip r:embed="rId4"/>
          <a:stretch/>
        </p:blipFill>
        <p:spPr>
          <a:xfrm>
            <a:off x="5918400" y="3613680"/>
            <a:ext cx="1191240" cy="1269720"/>
          </a:xfrm>
          <a:prstGeom prst="rect">
            <a:avLst/>
          </a:prstGeom>
          <a:ln>
            <a:noFill/>
          </a:ln>
        </p:spPr>
      </p:pic>
      <p:sp>
        <p:nvSpPr>
          <p:cNvPr id="288" name="CustomShape 7"/>
          <p:cNvSpPr/>
          <p:nvPr/>
        </p:nvSpPr>
        <p:spPr>
          <a:xfrm>
            <a:off x="6217560" y="2110320"/>
            <a:ext cx="1251360" cy="14022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9" name="Picture 13"/>
          <p:cNvPicPr/>
          <p:nvPr/>
        </p:nvPicPr>
        <p:blipFill>
          <a:blip r:embed="rId5"/>
          <a:stretch/>
        </p:blipFill>
        <p:spPr>
          <a:xfrm rot="21062400">
            <a:off x="6258600" y="2211120"/>
            <a:ext cx="1178280" cy="1256760"/>
          </a:xfrm>
          <a:prstGeom prst="rect">
            <a:avLst/>
          </a:prstGeom>
          <a:ln>
            <a:noFill/>
          </a:ln>
        </p:spPr>
      </p:pic>
      <p:sp>
        <p:nvSpPr>
          <p:cNvPr id="290" name="Line 8"/>
          <p:cNvSpPr/>
          <p:nvPr/>
        </p:nvSpPr>
        <p:spPr>
          <a:xfrm flipV="1">
            <a:off x="7520040" y="4615200"/>
            <a:ext cx="598680" cy="901080"/>
          </a:xfrm>
          <a:prstGeom prst="line">
            <a:avLst/>
          </a:prstGeom>
          <a:ln w="57240">
            <a:solidFill>
              <a:srgbClr val="0066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9"/>
          <p:cNvSpPr/>
          <p:nvPr/>
        </p:nvSpPr>
        <p:spPr>
          <a:xfrm flipH="1" flipV="1">
            <a:off x="7168680" y="3463200"/>
            <a:ext cx="351360" cy="2053080"/>
          </a:xfrm>
          <a:prstGeom prst="line">
            <a:avLst/>
          </a:prstGeom>
          <a:ln w="57240">
            <a:solidFill>
              <a:srgbClr val="0066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Line 10"/>
          <p:cNvSpPr/>
          <p:nvPr/>
        </p:nvSpPr>
        <p:spPr>
          <a:xfrm flipH="1" flipV="1">
            <a:off x="6967440" y="4715640"/>
            <a:ext cx="552600" cy="800640"/>
          </a:xfrm>
          <a:prstGeom prst="line">
            <a:avLst/>
          </a:prstGeom>
          <a:ln w="57240">
            <a:solidFill>
              <a:srgbClr val="0066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11"/>
          <p:cNvSpPr/>
          <p:nvPr/>
        </p:nvSpPr>
        <p:spPr>
          <a:xfrm rot="20979600">
            <a:off x="7069320" y="3312000"/>
            <a:ext cx="199440" cy="43560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12"/>
          <p:cNvSpPr/>
          <p:nvPr/>
        </p:nvSpPr>
        <p:spPr>
          <a:xfrm rot="603000">
            <a:off x="7772040" y="3162960"/>
            <a:ext cx="208440" cy="43560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13"/>
          <p:cNvSpPr/>
          <p:nvPr/>
        </p:nvSpPr>
        <p:spPr>
          <a:xfrm rot="1686600">
            <a:off x="7976880" y="4466520"/>
            <a:ext cx="197640" cy="43164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14"/>
          <p:cNvSpPr/>
          <p:nvPr/>
        </p:nvSpPr>
        <p:spPr>
          <a:xfrm rot="19613400">
            <a:off x="6877800" y="4566240"/>
            <a:ext cx="210600" cy="43632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15"/>
          <p:cNvSpPr/>
          <p:nvPr/>
        </p:nvSpPr>
        <p:spPr>
          <a:xfrm rot="517800">
            <a:off x="325440" y="2954160"/>
            <a:ext cx="1275840" cy="112644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8" name="Picture 23"/>
          <p:cNvPicPr/>
          <p:nvPr/>
        </p:nvPicPr>
        <p:blipFill>
          <a:blip r:embed="rId6"/>
          <a:stretch/>
        </p:blipFill>
        <p:spPr>
          <a:xfrm rot="21409800">
            <a:off x="322920" y="2705760"/>
            <a:ext cx="1234080" cy="1252080"/>
          </a:xfrm>
          <a:prstGeom prst="rect">
            <a:avLst/>
          </a:prstGeom>
          <a:ln>
            <a:noFill/>
          </a:ln>
        </p:spPr>
      </p:pic>
      <p:sp>
        <p:nvSpPr>
          <p:cNvPr id="299" name="CustomShape 16"/>
          <p:cNvSpPr/>
          <p:nvPr/>
        </p:nvSpPr>
        <p:spPr>
          <a:xfrm rot="395400">
            <a:off x="2355840" y="2553840"/>
            <a:ext cx="1151280" cy="107604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0" name="Picture 25"/>
          <p:cNvPicPr/>
          <p:nvPr/>
        </p:nvPicPr>
        <p:blipFill>
          <a:blip r:embed="rId7"/>
          <a:stretch/>
        </p:blipFill>
        <p:spPr>
          <a:xfrm rot="1673400">
            <a:off x="2457000" y="2358720"/>
            <a:ext cx="1109520" cy="1129680"/>
          </a:xfrm>
          <a:prstGeom prst="rect">
            <a:avLst/>
          </a:prstGeom>
          <a:ln>
            <a:noFill/>
          </a:ln>
        </p:spPr>
      </p:pic>
      <p:sp>
        <p:nvSpPr>
          <p:cNvPr id="301" name="CustomShape 17"/>
          <p:cNvSpPr/>
          <p:nvPr/>
        </p:nvSpPr>
        <p:spPr>
          <a:xfrm rot="823800">
            <a:off x="1202400" y="2160360"/>
            <a:ext cx="1200600" cy="117612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8"/>
          <p:cNvSpPr/>
          <p:nvPr/>
        </p:nvSpPr>
        <p:spPr>
          <a:xfrm flipH="1" flipV="1">
            <a:off x="1450080" y="3846600"/>
            <a:ext cx="744480" cy="1829880"/>
          </a:xfrm>
          <a:prstGeom prst="line">
            <a:avLst/>
          </a:prstGeom>
          <a:ln w="57240">
            <a:solidFill>
              <a:srgbClr val="0066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9"/>
          <p:cNvSpPr/>
          <p:nvPr/>
        </p:nvSpPr>
        <p:spPr>
          <a:xfrm flipV="1">
            <a:off x="2202120" y="3449520"/>
            <a:ext cx="500400" cy="2222640"/>
          </a:xfrm>
          <a:prstGeom prst="line">
            <a:avLst/>
          </a:prstGeom>
          <a:ln w="57240">
            <a:solidFill>
              <a:srgbClr val="0066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4" name="Picture 29"/>
          <p:cNvPicPr/>
          <p:nvPr/>
        </p:nvPicPr>
        <p:blipFill>
          <a:blip r:embed="rId8"/>
          <a:stretch/>
        </p:blipFill>
        <p:spPr>
          <a:xfrm>
            <a:off x="1250280" y="2060640"/>
            <a:ext cx="1121760" cy="1137240"/>
          </a:xfrm>
          <a:prstGeom prst="rect">
            <a:avLst/>
          </a:prstGeom>
          <a:ln>
            <a:noFill/>
          </a:ln>
        </p:spPr>
      </p:pic>
      <p:sp>
        <p:nvSpPr>
          <p:cNvPr id="305" name="Line 20"/>
          <p:cNvSpPr/>
          <p:nvPr/>
        </p:nvSpPr>
        <p:spPr>
          <a:xfrm flipH="1" flipV="1">
            <a:off x="1851120" y="3351240"/>
            <a:ext cx="351000" cy="2381040"/>
          </a:xfrm>
          <a:prstGeom prst="line">
            <a:avLst/>
          </a:prstGeom>
          <a:ln w="57240">
            <a:solidFill>
              <a:srgbClr val="0066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21"/>
          <p:cNvSpPr/>
          <p:nvPr/>
        </p:nvSpPr>
        <p:spPr>
          <a:xfrm flipH="1" flipV="1">
            <a:off x="1650960" y="5136120"/>
            <a:ext cx="551160" cy="596160"/>
          </a:xfrm>
          <a:prstGeom prst="line">
            <a:avLst/>
          </a:prstGeom>
          <a:ln w="57240">
            <a:solidFill>
              <a:srgbClr val="0066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22"/>
          <p:cNvSpPr/>
          <p:nvPr/>
        </p:nvSpPr>
        <p:spPr>
          <a:xfrm flipV="1">
            <a:off x="2202120" y="4888800"/>
            <a:ext cx="450720" cy="843480"/>
          </a:xfrm>
          <a:prstGeom prst="line">
            <a:avLst/>
          </a:prstGeom>
          <a:ln w="57240">
            <a:solidFill>
              <a:srgbClr val="0066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23"/>
          <p:cNvSpPr/>
          <p:nvPr/>
        </p:nvSpPr>
        <p:spPr>
          <a:xfrm rot="855000">
            <a:off x="2603880" y="3351240"/>
            <a:ext cx="200520" cy="38160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24"/>
          <p:cNvSpPr/>
          <p:nvPr/>
        </p:nvSpPr>
        <p:spPr>
          <a:xfrm>
            <a:off x="2252160" y="3846600"/>
            <a:ext cx="1201320" cy="119088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25"/>
          <p:cNvSpPr/>
          <p:nvPr/>
        </p:nvSpPr>
        <p:spPr>
          <a:xfrm>
            <a:off x="549000" y="4343400"/>
            <a:ext cx="1201320" cy="119088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1" name="Picture 36"/>
          <p:cNvPicPr/>
          <p:nvPr/>
        </p:nvPicPr>
        <p:blipFill>
          <a:blip r:embed="rId9"/>
          <a:stretch/>
        </p:blipFill>
        <p:spPr>
          <a:xfrm>
            <a:off x="649800" y="4194720"/>
            <a:ext cx="1118160" cy="1134000"/>
          </a:xfrm>
          <a:prstGeom prst="rect">
            <a:avLst/>
          </a:prstGeom>
          <a:ln>
            <a:noFill/>
          </a:ln>
        </p:spPr>
      </p:pic>
      <p:pic>
        <p:nvPicPr>
          <p:cNvPr id="312" name="Picture 37"/>
          <p:cNvPicPr/>
          <p:nvPr/>
        </p:nvPicPr>
        <p:blipFill>
          <a:blip r:embed="rId10"/>
          <a:stretch/>
        </p:blipFill>
        <p:spPr>
          <a:xfrm rot="920400">
            <a:off x="2404800" y="3698280"/>
            <a:ext cx="1113120" cy="1129320"/>
          </a:xfrm>
          <a:prstGeom prst="rect">
            <a:avLst/>
          </a:prstGeom>
          <a:ln>
            <a:noFill/>
          </a:ln>
        </p:spPr>
      </p:pic>
      <p:sp>
        <p:nvSpPr>
          <p:cNvPr id="313" name="CustomShape 26"/>
          <p:cNvSpPr/>
          <p:nvPr/>
        </p:nvSpPr>
        <p:spPr>
          <a:xfrm rot="20338200">
            <a:off x="1349640" y="3648960"/>
            <a:ext cx="199440" cy="43236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27"/>
          <p:cNvSpPr/>
          <p:nvPr/>
        </p:nvSpPr>
        <p:spPr>
          <a:xfrm rot="20795400">
            <a:off x="1749960" y="3201480"/>
            <a:ext cx="203760" cy="34776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8"/>
          <p:cNvSpPr/>
          <p:nvPr/>
        </p:nvSpPr>
        <p:spPr>
          <a:xfrm rot="18738600">
            <a:off x="1599120" y="4988160"/>
            <a:ext cx="199440" cy="43272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29"/>
          <p:cNvSpPr/>
          <p:nvPr/>
        </p:nvSpPr>
        <p:spPr>
          <a:xfrm rot="1606200">
            <a:off x="2504160" y="4740480"/>
            <a:ext cx="200160" cy="43236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0"/>
          <p:cNvSpPr/>
          <p:nvPr/>
        </p:nvSpPr>
        <p:spPr>
          <a:xfrm>
            <a:off x="3492360" y="5516640"/>
            <a:ext cx="259200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0000FF"/>
              </a:buClr>
              <a:buFont typeface="Wingdings" charset="2"/>
              <a:buChar char=""/>
            </a:pPr>
            <a:r>
              <a:rPr lang="ru-RU" sz="20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Букет Архимеда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31"/>
          <p:cNvSpPr/>
          <p:nvPr/>
        </p:nvSpPr>
        <p:spPr>
          <a:xfrm>
            <a:off x="395280" y="260280"/>
            <a:ext cx="842436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Многогранники имеют красивые формы, например, правильные, полуправильные и звездчатые многогранники. Они обладают богатой историей, которая связана с именами таких ученых, как 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Пифагор, Евклид, Архимед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9" name="Picture 45"/>
          <p:cNvPicPr/>
          <p:nvPr/>
        </p:nvPicPr>
        <p:blipFill>
          <a:blip r:embed="rId11"/>
          <a:stretch/>
        </p:blipFill>
        <p:spPr>
          <a:xfrm>
            <a:off x="4932360" y="2924280"/>
            <a:ext cx="1260000" cy="1260000"/>
          </a:xfrm>
          <a:prstGeom prst="rect">
            <a:avLst/>
          </a:prstGeom>
          <a:ln w="9360">
            <a:noFill/>
          </a:ln>
        </p:spPr>
      </p:pic>
      <p:sp>
        <p:nvSpPr>
          <p:cNvPr id="320" name="Line 32"/>
          <p:cNvSpPr/>
          <p:nvPr/>
        </p:nvSpPr>
        <p:spPr>
          <a:xfrm flipV="1">
            <a:off x="4859280" y="4149720"/>
            <a:ext cx="649080" cy="1223640"/>
          </a:xfrm>
          <a:prstGeom prst="line">
            <a:avLst/>
          </a:prstGeom>
          <a:ln w="76320">
            <a:solidFill>
              <a:srgbClr val="3399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Line 33"/>
          <p:cNvSpPr/>
          <p:nvPr/>
        </p:nvSpPr>
        <p:spPr>
          <a:xfrm flipH="1" flipV="1">
            <a:off x="4787640" y="3141360"/>
            <a:ext cx="30240" cy="2232000"/>
          </a:xfrm>
          <a:prstGeom prst="line">
            <a:avLst/>
          </a:prstGeom>
          <a:ln w="76320">
            <a:solidFill>
              <a:srgbClr val="3399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2" name="Picture 44"/>
          <p:cNvPicPr/>
          <p:nvPr/>
        </p:nvPicPr>
        <p:blipFill>
          <a:blip r:embed="rId12"/>
          <a:stretch/>
        </p:blipFill>
        <p:spPr>
          <a:xfrm>
            <a:off x="4284720" y="2060640"/>
            <a:ext cx="1120320" cy="1120320"/>
          </a:xfrm>
          <a:prstGeom prst="rect">
            <a:avLst/>
          </a:prstGeom>
          <a:ln w="9360">
            <a:noFill/>
          </a:ln>
        </p:spPr>
      </p:pic>
      <p:pic>
        <p:nvPicPr>
          <p:cNvPr id="323" name="Picture 46"/>
          <p:cNvPicPr/>
          <p:nvPr/>
        </p:nvPicPr>
        <p:blipFill>
          <a:blip r:embed="rId13"/>
          <a:stretch/>
        </p:blipFill>
        <p:spPr>
          <a:xfrm>
            <a:off x="3492360" y="3068640"/>
            <a:ext cx="1277640" cy="1277640"/>
          </a:xfrm>
          <a:prstGeom prst="rect">
            <a:avLst/>
          </a:prstGeom>
          <a:ln w="9360">
            <a:noFill/>
          </a:ln>
        </p:spPr>
      </p:pic>
      <p:sp>
        <p:nvSpPr>
          <p:cNvPr id="324" name="Line 34"/>
          <p:cNvSpPr/>
          <p:nvPr/>
        </p:nvSpPr>
        <p:spPr>
          <a:xfrm flipH="1" flipV="1">
            <a:off x="4284360" y="4292280"/>
            <a:ext cx="503280" cy="1079640"/>
          </a:xfrm>
          <a:prstGeom prst="line">
            <a:avLst/>
          </a:prstGeom>
          <a:ln w="76320">
            <a:solidFill>
              <a:srgbClr val="3399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395280" y="983520"/>
            <a:ext cx="8351640" cy="393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Изучением </a:t>
            </a:r>
            <a:r>
              <a:rPr lang="ru-RU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многогранников занимались Пифагор и его ученики. Их поражала красота, совершенство, гармония этих фигур. Пифагорейцы считали правильные многогранники божественными фигурами и использовали в своих философских сочинениях: первоосновам бытия - огню, земле, воздуху, воде придавалась форма соответственно тетраэдра, куба, октаэдра, икосаэдра, а вся Вселенная имела форму додекаэдра.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Позже учение пифагорейцев о правильных многогранниках изложил в своих трудах другой древнегреческий ученый, философ - идеалист Платон.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1000"/>
                                        <p:tgtEl>
                                          <p:spTgt spid="325">
                                            <p:txEl>
                                              <p:pRg st="0" end="2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12" end="5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1000"/>
                                        <p:tgtEl>
                                          <p:spTgt spid="325">
                                            <p:txEl>
                                              <p:pRg st="212" end="5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600" end="7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1000"/>
                                        <p:tgtEl>
                                          <p:spTgt spid="325">
                                            <p:txEl>
                                              <p:pRg st="600" end="7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2340000" y="784440"/>
            <a:ext cx="6479640" cy="5263200"/>
          </a:xfrm>
          <a:prstGeom prst="rect">
            <a:avLst/>
          </a:prstGeom>
          <a:noFill/>
          <a:ln w="76320" cap="rnd">
            <a:solidFill>
              <a:srgbClr val="339933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настоящее имя </a:t>
            </a:r>
            <a:r>
              <a:rPr lang="ru-RU" sz="2400" b="0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Аристокл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Днем рождения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Платона,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которого еще при жизни за мудрость называли “божественным”, по преданию считается 7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таргелион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(21 мая), праздничный день, в который, согласно древнегреческой мифологии, родился бог Аполлон. Год рождения в различных источниках указывается 429 - 427 до Р.Х.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7" name="Picture 26"/>
          <p:cNvPicPr/>
          <p:nvPr/>
        </p:nvPicPr>
        <p:blipFill>
          <a:blip r:embed="rId2"/>
          <a:stretch/>
        </p:blipFill>
        <p:spPr>
          <a:xfrm>
            <a:off x="108000" y="115920"/>
            <a:ext cx="2023560" cy="2812680"/>
          </a:xfrm>
          <a:prstGeom prst="rect">
            <a:avLst/>
          </a:prstGeom>
          <a:ln w="9360">
            <a:noFill/>
          </a:ln>
        </p:spPr>
      </p:pic>
      <p:sp>
        <p:nvSpPr>
          <p:cNvPr id="328" name="CustomShape 2"/>
          <p:cNvSpPr/>
          <p:nvPr/>
        </p:nvSpPr>
        <p:spPr>
          <a:xfrm>
            <a:off x="408600" y="3429000"/>
            <a:ext cx="14536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ПЛАТОН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1000"/>
                                        <p:tgtEl>
                                          <p:spTgt spid="326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3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1" dur="1000"/>
                                        <p:tgtEl>
                                          <p:spTgt spid="326">
                                            <p:txEl>
                                              <p:pRg st="23" end="3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01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5" dur="1000"/>
                                        <p:tgtEl>
                                          <p:spTgt spid="326">
                                            <p:txEl>
                                              <p:pRg st="301" end="3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10" end="1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9" dur="1000"/>
                                        <p:tgtEl>
                                          <p:spTgt spid="326">
                                            <p:txEl>
                                              <p:pRg st="310" end="1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5"/>
          <p:cNvPicPr/>
          <p:nvPr/>
        </p:nvPicPr>
        <p:blipFill>
          <a:blip r:embed="rId2"/>
          <a:stretch/>
        </p:blipFill>
        <p:spPr>
          <a:xfrm>
            <a:off x="0" y="333360"/>
            <a:ext cx="5562360" cy="6408360"/>
          </a:xfrm>
          <a:prstGeom prst="rect">
            <a:avLst/>
          </a:prstGeom>
          <a:ln>
            <a:noFill/>
          </a:ln>
        </p:spPr>
      </p:pic>
      <p:sp>
        <p:nvSpPr>
          <p:cNvPr id="330" name="CustomShape 1"/>
          <p:cNvSpPr/>
          <p:nvPr/>
        </p:nvSpPr>
        <p:spPr>
          <a:xfrm>
            <a:off x="5867280" y="414000"/>
            <a:ext cx="2952360" cy="146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Согласно их мнению, атомы основных элементов должны иметь форму различных Платоновых тел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6236640" y="2565360"/>
            <a:ext cx="2403720" cy="4957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FFFF00"/>
              </a:gs>
            </a:gsLst>
            <a:lin ang="0"/>
          </a:gradFill>
          <a:ln w="38160">
            <a:solidFill>
              <a:srgbClr val="9966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3"/>
          <p:cNvSpPr/>
          <p:nvPr/>
        </p:nvSpPr>
        <p:spPr>
          <a:xfrm>
            <a:off x="5940360" y="3486600"/>
            <a:ext cx="329040" cy="1310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FFFF00"/>
              </a:gs>
            </a:gsLst>
            <a:lin ang="0"/>
          </a:gradFill>
          <a:ln w="9360">
            <a:solidFill>
              <a:srgbClr val="9966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4"/>
          <p:cNvSpPr/>
          <p:nvPr/>
        </p:nvSpPr>
        <p:spPr>
          <a:xfrm>
            <a:off x="6632280" y="3486600"/>
            <a:ext cx="329040" cy="1310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FFFF00"/>
              </a:gs>
            </a:gsLst>
            <a:lin ang="0"/>
          </a:gradFill>
          <a:ln w="9360">
            <a:solidFill>
              <a:srgbClr val="9966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5"/>
          <p:cNvSpPr/>
          <p:nvPr/>
        </p:nvSpPr>
        <p:spPr>
          <a:xfrm>
            <a:off x="7257240" y="3486600"/>
            <a:ext cx="329040" cy="1310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FFFF00"/>
              </a:gs>
            </a:gsLst>
            <a:lin ang="0"/>
          </a:gradFill>
          <a:ln w="9360">
            <a:solidFill>
              <a:srgbClr val="9966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6"/>
          <p:cNvSpPr/>
          <p:nvPr/>
        </p:nvSpPr>
        <p:spPr>
          <a:xfrm>
            <a:off x="7850160" y="3486600"/>
            <a:ext cx="329040" cy="1310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FFFF00"/>
              </a:gs>
            </a:gsLst>
            <a:lin ang="0"/>
          </a:gradFill>
          <a:ln w="9360">
            <a:solidFill>
              <a:srgbClr val="9966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7"/>
          <p:cNvSpPr/>
          <p:nvPr/>
        </p:nvSpPr>
        <p:spPr>
          <a:xfrm>
            <a:off x="8574840" y="3486600"/>
            <a:ext cx="329040" cy="1310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FFFF00"/>
              </a:gs>
            </a:gsLst>
            <a:lin ang="0"/>
          </a:gradFill>
          <a:ln w="9360">
            <a:solidFill>
              <a:srgbClr val="9966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8"/>
          <p:cNvSpPr/>
          <p:nvPr/>
        </p:nvSpPr>
        <p:spPr>
          <a:xfrm flipH="1">
            <a:off x="6104880" y="3061440"/>
            <a:ext cx="1316880" cy="424800"/>
          </a:xfrm>
          <a:prstGeom prst="line">
            <a:avLst/>
          </a:prstGeom>
          <a:ln w="38160">
            <a:solidFill>
              <a:srgbClr val="9966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9"/>
          <p:cNvSpPr/>
          <p:nvPr/>
        </p:nvSpPr>
        <p:spPr>
          <a:xfrm>
            <a:off x="7421760" y="3061440"/>
            <a:ext cx="360" cy="424800"/>
          </a:xfrm>
          <a:prstGeom prst="line">
            <a:avLst/>
          </a:prstGeom>
          <a:ln w="38160">
            <a:solidFill>
              <a:srgbClr val="9966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Line 10"/>
          <p:cNvSpPr/>
          <p:nvPr/>
        </p:nvSpPr>
        <p:spPr>
          <a:xfrm>
            <a:off x="7421760" y="3061440"/>
            <a:ext cx="1317600" cy="424800"/>
          </a:xfrm>
          <a:prstGeom prst="line">
            <a:avLst/>
          </a:prstGeom>
          <a:ln w="38160">
            <a:solidFill>
              <a:srgbClr val="9966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Line 11"/>
          <p:cNvSpPr/>
          <p:nvPr/>
        </p:nvSpPr>
        <p:spPr>
          <a:xfrm flipH="1">
            <a:off x="6796080" y="3061440"/>
            <a:ext cx="625680" cy="424800"/>
          </a:xfrm>
          <a:prstGeom prst="line">
            <a:avLst/>
          </a:prstGeom>
          <a:ln w="38160">
            <a:solidFill>
              <a:srgbClr val="9966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12"/>
          <p:cNvSpPr/>
          <p:nvPr/>
        </p:nvSpPr>
        <p:spPr>
          <a:xfrm>
            <a:off x="7421760" y="3061440"/>
            <a:ext cx="593280" cy="424800"/>
          </a:xfrm>
          <a:prstGeom prst="line">
            <a:avLst/>
          </a:prstGeom>
          <a:ln w="38160">
            <a:solidFill>
              <a:srgbClr val="9966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"/>
          <p:cNvSpPr/>
          <p:nvPr/>
        </p:nvSpPr>
        <p:spPr>
          <a:xfrm>
            <a:off x="6336720" y="2636640"/>
            <a:ext cx="220500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ПЛАТОНОВЫ ТЕЛА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14"/>
          <p:cNvSpPr/>
          <p:nvPr/>
        </p:nvSpPr>
        <p:spPr>
          <a:xfrm rot="16200000">
            <a:off x="5592960" y="3966120"/>
            <a:ext cx="11674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966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тетраэдр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15"/>
          <p:cNvSpPr/>
          <p:nvPr/>
        </p:nvSpPr>
        <p:spPr>
          <a:xfrm rot="16200000">
            <a:off x="6281640" y="3970800"/>
            <a:ext cx="116748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966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куб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16"/>
          <p:cNvSpPr/>
          <p:nvPr/>
        </p:nvSpPr>
        <p:spPr>
          <a:xfrm>
            <a:off x="7125840" y="4302000"/>
            <a:ext cx="1153080" cy="36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7"/>
          <p:cNvSpPr/>
          <p:nvPr/>
        </p:nvSpPr>
        <p:spPr>
          <a:xfrm rot="16200000">
            <a:off x="6902280" y="3976560"/>
            <a:ext cx="118080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966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октаэдр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18"/>
          <p:cNvSpPr/>
          <p:nvPr/>
        </p:nvSpPr>
        <p:spPr>
          <a:xfrm rot="16200000">
            <a:off x="7481520" y="3954600"/>
            <a:ext cx="120672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966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додекаэдр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9"/>
          <p:cNvSpPr/>
          <p:nvPr/>
        </p:nvSpPr>
        <p:spPr>
          <a:xfrm rot="16200000">
            <a:off x="8223840" y="3937680"/>
            <a:ext cx="11732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966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Икасаэд</a:t>
            </a:r>
            <a:r>
              <a:rPr lang="ru-RU" sz="1600" b="1" strike="noStrike" spc="-1">
                <a:solidFill>
                  <a:srgbClr val="9966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866</Words>
  <Application>Microsoft Office PowerPoint</Application>
  <PresentationFormat>Экран (4:3)</PresentationFormat>
  <Paragraphs>137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Arial</vt:lpstr>
      <vt:lpstr>Comic Sans MS</vt:lpstr>
      <vt:lpstr>DejaVu Sans</vt:lpstr>
      <vt:lpstr>Georgia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subject/>
  <dc:creator>Першины</dc:creator>
  <dc:description/>
  <cp:lastModifiedBy>Агал-Дом</cp:lastModifiedBy>
  <cp:revision>22</cp:revision>
  <dcterms:created xsi:type="dcterms:W3CDTF">2007-04-23T05:16:31Z</dcterms:created>
  <dcterms:modified xsi:type="dcterms:W3CDTF">2020-12-02T20:03:50Z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44</vt:i4>
  </property>
</Properties>
</file>