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0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5" r:id="rId1"/>
  </p:sldMasterIdLst>
  <p:sldIdLst>
    <p:sldId id="277" r:id="rId2"/>
    <p:sldId id="303" r:id="rId3"/>
    <p:sldId id="304" r:id="rId4"/>
    <p:sldId id="269" r:id="rId5"/>
    <p:sldId id="270" r:id="rId6"/>
    <p:sldId id="272" r:id="rId7"/>
    <p:sldId id="273" r:id="rId8"/>
    <p:sldId id="274" r:id="rId9"/>
    <p:sldId id="256" r:id="rId10"/>
    <p:sldId id="261" r:id="rId11"/>
    <p:sldId id="263" r:id="rId12"/>
    <p:sldId id="278" r:id="rId13"/>
    <p:sldId id="305" r:id="rId14"/>
    <p:sldId id="306" r:id="rId15"/>
    <p:sldId id="307" r:id="rId16"/>
    <p:sldId id="308" r:id="rId17"/>
    <p:sldId id="314" r:id="rId18"/>
    <p:sldId id="264" r:id="rId19"/>
    <p:sldId id="310" r:id="rId20"/>
    <p:sldId id="311" r:id="rId21"/>
    <p:sldId id="302" r:id="rId22"/>
    <p:sldId id="312" r:id="rId23"/>
    <p:sldId id="313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  <a:srgbClr val="FF9999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679" autoAdjust="0"/>
  </p:normalViewPr>
  <p:slideViewPr>
    <p:cSldViewPr>
      <p:cViewPr varScale="1">
        <p:scale>
          <a:sx n="69" d="100"/>
          <a:sy n="69" d="100"/>
        </p:scale>
        <p:origin x="141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5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E2E49-3BD3-4E60-BA58-5861C5408BA6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A8EDE-43DA-4EF0-A89C-20007B34BD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E2E49-3BD3-4E60-BA58-5861C5408BA6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A8EDE-43DA-4EF0-A89C-20007B34BD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E2E49-3BD3-4E60-BA58-5861C5408BA6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A8EDE-43DA-4EF0-A89C-20007B34BDD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7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E2E49-3BD3-4E60-BA58-5861C5408BA6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A8EDE-43DA-4EF0-A89C-20007B34BD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E2E49-3BD3-4E60-BA58-5861C5408BA6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A8EDE-43DA-4EF0-A89C-20007B34BD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E2E49-3BD3-4E60-BA58-5861C5408BA6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A8EDE-43DA-4EF0-A89C-20007B34BD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E2E49-3BD3-4E60-BA58-5861C5408BA6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A8EDE-43DA-4EF0-A89C-20007B34BD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E2E49-3BD3-4E60-BA58-5861C5408BA6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A8EDE-43DA-4EF0-A89C-20007B34BD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E2E49-3BD3-4E60-BA58-5861C5408BA6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A8EDE-43DA-4EF0-A89C-20007B34BD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E2E49-3BD3-4E60-BA58-5861C5408BA6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A8EDE-43DA-4EF0-A89C-20007B34BD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E2E49-3BD3-4E60-BA58-5861C5408BA6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A8EDE-43DA-4EF0-A89C-20007B34BD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D0E2E49-3BD3-4E60-BA58-5861C5408BA6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3FA8EDE-43DA-4EF0-A89C-20007B34BD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</p:sldLayoutIdLst>
  <p:transition spd="med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784702"/>
            <a:ext cx="7488832" cy="244827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cs typeface="Times New Roman" pitchFamily="18" charset="0"/>
              </a:rPr>
              <a:t>Урок литературного чтения</a:t>
            </a:r>
            <a:br>
              <a:rPr lang="ru-RU" sz="3600" b="1" dirty="0">
                <a:cs typeface="Times New Roman" pitchFamily="18" charset="0"/>
              </a:rPr>
            </a:br>
            <a:r>
              <a:rPr lang="ru-RU" sz="3600" b="1" dirty="0">
                <a:solidFill>
                  <a:schemeClr val="accent4"/>
                </a:solidFill>
                <a:cs typeface="Times New Roman" pitchFamily="18" charset="0"/>
              </a:rPr>
              <a:t>А.С. Пушкин «У лукоморья дуб зелёный»</a:t>
            </a:r>
            <a:r>
              <a:rPr lang="ru-RU" sz="3600" b="1" dirty="0">
                <a:cs typeface="Times New Roman" pitchFamily="18" charset="0"/>
              </a:rPr>
              <a:t/>
            </a:r>
            <a:br>
              <a:rPr lang="ru-RU" sz="3600" b="1" dirty="0">
                <a:cs typeface="Times New Roman" pitchFamily="18" charset="0"/>
              </a:rPr>
            </a:br>
            <a:r>
              <a:rPr lang="ru-RU" sz="2800" b="1" dirty="0">
                <a:cs typeface="Times New Roman" pitchFamily="18" charset="0"/>
              </a:rPr>
              <a:t>2 класс</a:t>
            </a:r>
            <a:br>
              <a:rPr lang="ru-RU" sz="2800" b="1" dirty="0">
                <a:cs typeface="Times New Roman" pitchFamily="18" charset="0"/>
              </a:rPr>
            </a:br>
            <a:r>
              <a:rPr lang="ru-RU" sz="2800" b="1" dirty="0">
                <a:cs typeface="Times New Roman" pitchFamily="18" charset="0"/>
              </a:rPr>
              <a:t>УМК «Школа России»</a:t>
            </a:r>
            <a:endParaRPr lang="ru-RU" sz="3600" b="1" dirty="0"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63888" y="594928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52120" y="4167797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cs typeface="Times New Roman" pitchFamily="18" charset="0"/>
              </a:rPr>
              <a:t> 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0A59D4C-53DB-4688-B7EF-FD95E7D78EF2}"/>
              </a:ext>
            </a:extLst>
          </p:cNvPr>
          <p:cNvSpPr/>
          <p:nvPr/>
        </p:nvSpPr>
        <p:spPr>
          <a:xfrm>
            <a:off x="53752" y="327687"/>
            <a:ext cx="9036496" cy="385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>
            <a:extLst>
              <a:ext uri="{FF2B5EF4-FFF2-40B4-BE49-F238E27FC236}">
                <a16:creationId xmlns:a16="http://schemas.microsoft.com/office/drawing/2014/main" id="{B45678CC-8405-40F6-8229-431897294C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2177" y="3398630"/>
            <a:ext cx="401744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 dirty="0">
                <a:latin typeface="+mn-lt"/>
              </a:rPr>
              <a:t>Эту поэму Пушкин написал </a:t>
            </a:r>
          </a:p>
          <a:p>
            <a:pPr eaLnBrk="1" hangingPunct="1"/>
            <a:r>
              <a:rPr lang="ru-RU" altLang="ru-RU" sz="2400" b="1" dirty="0">
                <a:latin typeface="+mn-lt"/>
              </a:rPr>
              <a:t>в 1820 году, когда ему было </a:t>
            </a:r>
          </a:p>
          <a:p>
            <a:pPr eaLnBrk="1" hangingPunct="1"/>
            <a:r>
              <a:rPr lang="ru-RU" altLang="ru-RU" sz="2400" b="1" dirty="0">
                <a:latin typeface="+mn-lt"/>
              </a:rPr>
              <a:t>20 лет. </a:t>
            </a:r>
          </a:p>
        </p:txBody>
      </p:sp>
      <p:pic>
        <p:nvPicPr>
          <p:cNvPr id="6147" name="Picture 5" descr="117349_1">
            <a:extLst>
              <a:ext uri="{FF2B5EF4-FFF2-40B4-BE49-F238E27FC236}">
                <a16:creationId xmlns:a16="http://schemas.microsoft.com/office/drawing/2014/main" id="{1104439F-F96D-4248-B12D-9F6FAA4D3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4543425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7" descr="star2">
            <a:extLst>
              <a:ext uri="{FF2B5EF4-FFF2-40B4-BE49-F238E27FC236}">
                <a16:creationId xmlns:a16="http://schemas.microsoft.com/office/drawing/2014/main" id="{9773B237-2F50-429A-82ED-D6653ED47A7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7860" y="2697749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8" descr="star2">
            <a:extLst>
              <a:ext uri="{FF2B5EF4-FFF2-40B4-BE49-F238E27FC236}">
                <a16:creationId xmlns:a16="http://schemas.microsoft.com/office/drawing/2014/main" id="{D2BBB933-5ED3-46E6-A1F8-479B7374B5C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0400" y="43434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9" descr="star2">
            <a:extLst>
              <a:ext uri="{FF2B5EF4-FFF2-40B4-BE49-F238E27FC236}">
                <a16:creationId xmlns:a16="http://schemas.microsoft.com/office/drawing/2014/main" id="{D75A6FBB-7488-4DF5-B362-E85E2EBDA90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2600" y="49530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0" descr="star2">
            <a:extLst>
              <a:ext uri="{FF2B5EF4-FFF2-40B4-BE49-F238E27FC236}">
                <a16:creationId xmlns:a16="http://schemas.microsoft.com/office/drawing/2014/main" id="{23530601-4625-45ED-9120-6E02208AA5A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00" y="2098369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1" descr="star2">
            <a:extLst>
              <a:ext uri="{FF2B5EF4-FFF2-40B4-BE49-F238E27FC236}">
                <a16:creationId xmlns:a16="http://schemas.microsoft.com/office/drawing/2014/main" id="{2466C119-3A5D-4671-9714-CD464CE1ADD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00" y="56388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2" descr="star2">
            <a:extLst>
              <a:ext uri="{FF2B5EF4-FFF2-40B4-BE49-F238E27FC236}">
                <a16:creationId xmlns:a16="http://schemas.microsoft.com/office/drawing/2014/main" id="{11AFE3FC-EAB7-40CC-BCF6-827C9676CC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9144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3" descr="star2">
            <a:extLst>
              <a:ext uri="{FF2B5EF4-FFF2-40B4-BE49-F238E27FC236}">
                <a16:creationId xmlns:a16="http://schemas.microsoft.com/office/drawing/2014/main" id="{59D8295C-BD80-4C41-AE33-B23D732D95B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9000" y="3810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4" descr="star2">
            <a:extLst>
              <a:ext uri="{FF2B5EF4-FFF2-40B4-BE49-F238E27FC236}">
                <a16:creationId xmlns:a16="http://schemas.microsoft.com/office/drawing/2014/main" id="{53AC0346-6121-4FF5-9B52-F985464A5D7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91146" y="491884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5" descr="star2">
            <a:extLst>
              <a:ext uri="{FF2B5EF4-FFF2-40B4-BE49-F238E27FC236}">
                <a16:creationId xmlns:a16="http://schemas.microsoft.com/office/drawing/2014/main" id="{E5E3B332-49C0-4707-8F1E-E926F54ACE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8600" y="12192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пушкин">
            <a:extLst>
              <a:ext uri="{FF2B5EF4-FFF2-40B4-BE49-F238E27FC236}">
                <a16:creationId xmlns:a16="http://schemas.microsoft.com/office/drawing/2014/main" id="{CCBA9C15-9C8D-44A0-A2DE-B29E5749E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22007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3">
            <a:extLst>
              <a:ext uri="{FF2B5EF4-FFF2-40B4-BE49-F238E27FC236}">
                <a16:creationId xmlns:a16="http://schemas.microsoft.com/office/drawing/2014/main" id="{AAFC54CB-9023-489A-95EE-7F3298DC73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1083" y="1700808"/>
            <a:ext cx="3834343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latin typeface="+mn-lt"/>
              </a:rPr>
              <a:t>Вступление к поэме</a:t>
            </a:r>
            <a:r>
              <a:rPr lang="ru-RU" altLang="ru-RU" sz="2400" dirty="0">
                <a:latin typeface="+mn-lt"/>
              </a:rPr>
              <a:t> </a:t>
            </a:r>
          </a:p>
          <a:p>
            <a:pPr algn="ctr" eaLnBrk="1" hangingPunct="1"/>
            <a:r>
              <a:rPr lang="ru-RU" altLang="ru-RU" sz="2400" dirty="0">
                <a:latin typeface="+mn-lt"/>
              </a:rPr>
              <a:t>«Руслан и Людмила»</a:t>
            </a:r>
          </a:p>
          <a:p>
            <a:pPr algn="ctr" eaLnBrk="1" hangingPunct="1"/>
            <a:r>
              <a:rPr lang="ru-RU" altLang="ru-RU" sz="2400" dirty="0">
                <a:latin typeface="+mn-lt"/>
              </a:rPr>
              <a:t>А.С. Пушкин написал </a:t>
            </a:r>
          </a:p>
          <a:p>
            <a:pPr algn="ctr" eaLnBrk="1" hangingPunct="1"/>
            <a:r>
              <a:rPr lang="ru-RU" altLang="ru-RU" sz="2400" dirty="0">
                <a:latin typeface="+mn-lt"/>
              </a:rPr>
              <a:t>в 1824 году.</a:t>
            </a:r>
          </a:p>
          <a:p>
            <a:pPr algn="ctr" eaLnBrk="1" hangingPunct="1"/>
            <a:endParaRPr lang="ru-RU" altLang="ru-RU" sz="2400" dirty="0">
              <a:latin typeface="+mn-lt"/>
            </a:endParaRPr>
          </a:p>
          <a:p>
            <a:pPr algn="ctr" eaLnBrk="1" hangingPunct="1"/>
            <a:r>
              <a:rPr lang="ru-RU" altLang="ru-RU" sz="2400" dirty="0">
                <a:latin typeface="+mn-lt"/>
              </a:rPr>
              <a:t>«У Лукоморья дуб зеленый…» 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543" y="2492896"/>
            <a:ext cx="8210912" cy="1524000"/>
          </a:xfrm>
        </p:spPr>
        <p:txBody>
          <a:bodyPr>
            <a:noAutofit/>
          </a:bodyPr>
          <a:lstStyle/>
          <a:p>
            <a:r>
              <a:rPr lang="ru-RU" sz="4800" b="1" i="1" dirty="0"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«У лукоморья дуб зелёный…»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3132" y="908720"/>
            <a:ext cx="6417734" cy="939801"/>
          </a:xfrm>
        </p:spPr>
        <p:txBody>
          <a:bodyPr>
            <a:normAutofit/>
          </a:bodyPr>
          <a:lstStyle/>
          <a:p>
            <a:r>
              <a:rPr lang="ru-RU" sz="5400" b="1" i="1" dirty="0"/>
              <a:t>А. С. Пушкин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713FC3-5548-4BB6-AB39-5D6B6F7FA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2"/>
                </a:solidFill>
              </a:rPr>
              <a:t>Поэма - это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21657F-6FFD-4227-B357-1C1F5111A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1"/>
                </a:solidFill>
              </a:rPr>
              <a:t>большое стихотворное произведение на историческую, героическую или возвышенную лирическую тему.</a:t>
            </a:r>
            <a:br>
              <a:rPr lang="ru-RU" sz="2800" b="1" dirty="0">
                <a:solidFill>
                  <a:schemeClr val="tx1"/>
                </a:solidFill>
              </a:rPr>
            </a:br>
            <a:endParaRPr lang="ru-RU" sz="2800" b="1" dirty="0">
              <a:solidFill>
                <a:schemeClr val="tx1"/>
              </a:solidFill>
            </a:endParaRPr>
          </a:p>
          <a:p>
            <a:pPr marL="0" indent="0" algn="r">
              <a:buNone/>
            </a:pPr>
            <a:r>
              <a:rPr lang="ru-RU" sz="2800" dirty="0">
                <a:solidFill>
                  <a:schemeClr val="tx1"/>
                </a:solidFill>
              </a:rPr>
              <a:t>Толковый словарь русского языка </a:t>
            </a:r>
          </a:p>
          <a:p>
            <a:pPr marL="0" indent="0" algn="r">
              <a:buNone/>
            </a:pPr>
            <a:r>
              <a:rPr lang="ru-RU" sz="2800" dirty="0">
                <a:solidFill>
                  <a:schemeClr val="tx1"/>
                </a:solidFill>
              </a:rPr>
              <a:t>С.И. Ожегова</a:t>
            </a:r>
          </a:p>
        </p:txBody>
      </p:sp>
    </p:spTree>
    <p:extLst>
      <p:ext uri="{BB962C8B-B14F-4D97-AF65-F5344CB8AC3E}">
        <p14:creationId xmlns:p14="http://schemas.microsoft.com/office/powerpoint/2010/main" val="21490422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0214D99E-12EC-455B-BEA2-10A2C64204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833" y="2060848"/>
            <a:ext cx="7841629" cy="2088232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1"/>
                </a:solidFill>
              </a:rPr>
              <a:t>морской залив.</a:t>
            </a:r>
          </a:p>
          <a:p>
            <a:endParaRPr lang="ru-RU" sz="2800" b="1" dirty="0"/>
          </a:p>
          <a:p>
            <a:pPr marL="0" indent="0" algn="r">
              <a:buNone/>
            </a:pPr>
            <a:r>
              <a:rPr lang="ru-RU" sz="2800" dirty="0">
                <a:solidFill>
                  <a:schemeClr val="tx1"/>
                </a:solidFill>
              </a:rPr>
              <a:t>Толковый словарь русского языка </a:t>
            </a:r>
          </a:p>
          <a:p>
            <a:pPr marL="0" indent="0" algn="r">
              <a:buNone/>
            </a:pPr>
            <a:r>
              <a:rPr lang="ru-RU" sz="2800" dirty="0">
                <a:solidFill>
                  <a:schemeClr val="tx1"/>
                </a:solidFill>
              </a:rPr>
              <a:t>С.И. Ожегова</a:t>
            </a:r>
          </a:p>
          <a:p>
            <a:endParaRPr lang="ru-RU" sz="2800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C0883DB9-72C2-4290-8DD1-44080F602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Лукоморье – это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A93CE26-9168-4A4F-B48F-E10E221DF04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538" y="3645024"/>
            <a:ext cx="3891542" cy="31175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5783619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AD106D5-CA82-48F1-BD98-4832A898C3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3" y="188639"/>
            <a:ext cx="8829997" cy="6473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500705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C3AD7A3C-18CA-4CEE-8449-616E0AF896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2132856"/>
            <a:ext cx="5122911" cy="4248472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ru-RU" sz="2800" b="1" dirty="0">
                <a:solidFill>
                  <a:schemeClr val="tx1"/>
                </a:solidFill>
              </a:rPr>
              <a:t>В темном лесу есть избушка. </a:t>
            </a:r>
            <a:br>
              <a:rPr lang="ru-RU" sz="2800" b="1" dirty="0">
                <a:solidFill>
                  <a:schemeClr val="tx1"/>
                </a:solidFill>
              </a:rPr>
            </a:br>
            <a:r>
              <a:rPr lang="ru-RU" sz="2800" b="1" dirty="0">
                <a:solidFill>
                  <a:schemeClr val="tx1"/>
                </a:solidFill>
              </a:rPr>
              <a:t>Стоит задом наперед. </a:t>
            </a:r>
            <a:br>
              <a:rPr lang="ru-RU" sz="2800" b="1" dirty="0">
                <a:solidFill>
                  <a:schemeClr val="tx1"/>
                </a:solidFill>
              </a:rPr>
            </a:br>
            <a:r>
              <a:rPr lang="ru-RU" sz="2800" b="1" dirty="0">
                <a:solidFill>
                  <a:schemeClr val="tx1"/>
                </a:solidFill>
              </a:rPr>
              <a:t>В той избушке есть старушка. </a:t>
            </a:r>
            <a:br>
              <a:rPr lang="ru-RU" sz="2800" b="1" dirty="0">
                <a:solidFill>
                  <a:schemeClr val="tx1"/>
                </a:solidFill>
              </a:rPr>
            </a:br>
            <a:r>
              <a:rPr lang="ru-RU" sz="2800" b="1" dirty="0">
                <a:solidFill>
                  <a:schemeClr val="tx1"/>
                </a:solidFill>
              </a:rPr>
              <a:t>Бабушка Яга живет. </a:t>
            </a:r>
            <a:br>
              <a:rPr lang="ru-RU" sz="2800" b="1" dirty="0">
                <a:solidFill>
                  <a:schemeClr val="tx1"/>
                </a:solidFill>
              </a:rPr>
            </a:br>
            <a:r>
              <a:rPr lang="ru-RU" sz="2800" b="1" dirty="0">
                <a:solidFill>
                  <a:schemeClr val="tx1"/>
                </a:solidFill>
              </a:rPr>
              <a:t>Нос крючком, </a:t>
            </a:r>
            <a:br>
              <a:rPr lang="ru-RU" sz="2800" b="1" dirty="0">
                <a:solidFill>
                  <a:schemeClr val="tx1"/>
                </a:solidFill>
              </a:rPr>
            </a:br>
            <a:r>
              <a:rPr lang="ru-RU" sz="2800" b="1" dirty="0">
                <a:solidFill>
                  <a:schemeClr val="tx1"/>
                </a:solidFill>
              </a:rPr>
              <a:t>Глаза большие, </a:t>
            </a:r>
            <a:br>
              <a:rPr lang="ru-RU" sz="2800" b="1" dirty="0">
                <a:solidFill>
                  <a:schemeClr val="tx1"/>
                </a:solidFill>
              </a:rPr>
            </a:br>
            <a:r>
              <a:rPr lang="ru-RU" sz="2800" b="1" dirty="0">
                <a:solidFill>
                  <a:schemeClr val="tx1"/>
                </a:solidFill>
              </a:rPr>
              <a:t>Словно угольки горят. </a:t>
            </a:r>
            <a:br>
              <a:rPr lang="ru-RU" sz="2800" b="1" dirty="0">
                <a:solidFill>
                  <a:schemeClr val="tx1"/>
                </a:solidFill>
              </a:rPr>
            </a:br>
            <a:r>
              <a:rPr lang="ru-RU" sz="2800" b="1" dirty="0">
                <a:solidFill>
                  <a:schemeClr val="tx1"/>
                </a:solidFill>
              </a:rPr>
              <a:t>Ух, сердитая какая! </a:t>
            </a:r>
            <a:br>
              <a:rPr lang="ru-RU" sz="2800" b="1" dirty="0">
                <a:solidFill>
                  <a:schemeClr val="tx1"/>
                </a:solidFill>
              </a:rPr>
            </a:br>
            <a:r>
              <a:rPr lang="ru-RU" sz="2800" b="1" dirty="0">
                <a:solidFill>
                  <a:schemeClr val="tx1"/>
                </a:solidFill>
              </a:rPr>
              <a:t>Дыбом волосы стоят. 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741744-A442-4946-BB3C-AF4FBBC83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ФИЗМИНУТКА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243D744-0666-41A5-8EEC-8578AC7F3B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4088" y="2865631"/>
            <a:ext cx="3821410" cy="3515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72926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AD106D5-CA82-48F1-BD98-4832A898C3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606" y="2276872"/>
            <a:ext cx="7556788" cy="4375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AE45375D-B254-4B01-B022-02C335561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Учебник с. 86-87</a:t>
            </a:r>
          </a:p>
        </p:txBody>
      </p:sp>
    </p:spTree>
    <p:extLst>
      <p:ext uri="{BB962C8B-B14F-4D97-AF65-F5344CB8AC3E}">
        <p14:creationId xmlns:p14="http://schemas.microsoft.com/office/powerpoint/2010/main" val="61193131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>
            <a:extLst>
              <a:ext uri="{FF2B5EF4-FFF2-40B4-BE49-F238E27FC236}">
                <a16:creationId xmlns:a16="http://schemas.microsoft.com/office/drawing/2014/main" id="{F8CE1D91-490F-49B0-B38A-4F9D1F76D8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8788" y="3558298"/>
            <a:ext cx="4405373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ru-RU" altLang="ru-RU" sz="2800" b="1" dirty="0">
                <a:solidFill>
                  <a:srgbClr val="000000"/>
                </a:solidFill>
                <a:latin typeface="+mn-lt"/>
              </a:rPr>
              <a:t>в старину: воин, богатырь.</a:t>
            </a:r>
            <a:endParaRPr lang="ru-RU" altLang="ru-RU" sz="2800" dirty="0">
              <a:latin typeface="+mn-lt"/>
            </a:endParaRPr>
          </a:p>
        </p:txBody>
      </p:sp>
      <p:pic>
        <p:nvPicPr>
          <p:cNvPr id="9221" name="Picture 6" descr="0c03b538a44eab16a460ac2374038a57">
            <a:extLst>
              <a:ext uri="{FF2B5EF4-FFF2-40B4-BE49-F238E27FC236}">
                <a16:creationId xmlns:a16="http://schemas.microsoft.com/office/drawing/2014/main" id="{EF2AE0A6-06E9-414B-B0BF-7C8174738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6026" y="2715024"/>
            <a:ext cx="2838904" cy="4080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7" descr="line (42)">
            <a:extLst>
              <a:ext uri="{FF2B5EF4-FFF2-40B4-BE49-F238E27FC236}">
                <a16:creationId xmlns:a16="http://schemas.microsoft.com/office/drawing/2014/main" id="{AF30560C-CBF6-4AC5-8A7C-7FDDC4311D3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860671">
            <a:off x="979814" y="5460919"/>
            <a:ext cx="35052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Text Box 8">
            <a:extLst>
              <a:ext uri="{FF2B5EF4-FFF2-40B4-BE49-F238E27FC236}">
                <a16:creationId xmlns:a16="http://schemas.microsoft.com/office/drawing/2014/main" id="{51F2CEA2-951E-4887-BA79-56CCA047BE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789802"/>
            <a:ext cx="26276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 dirty="0">
                <a:solidFill>
                  <a:srgbClr val="000000"/>
                </a:solidFill>
                <a:latin typeface="+mn-lt"/>
              </a:rPr>
              <a:t>морской залив.</a:t>
            </a:r>
            <a:endParaRPr lang="ru-RU" altLang="ru-RU" sz="2800" dirty="0">
              <a:latin typeface="+mn-lt"/>
            </a:endParaRPr>
          </a:p>
        </p:txBody>
      </p:sp>
      <p:sp>
        <p:nvSpPr>
          <p:cNvPr id="9224" name="Text Box 9">
            <a:extLst>
              <a:ext uri="{FF2B5EF4-FFF2-40B4-BE49-F238E27FC236}">
                <a16:creationId xmlns:a16="http://schemas.microsoft.com/office/drawing/2014/main" id="{BD93EAFF-0E3F-43AE-8214-30B9766E84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599" y="1770972"/>
            <a:ext cx="2225675" cy="542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ru-RU" altLang="ru-RU" sz="2800" b="1" i="1" dirty="0">
                <a:solidFill>
                  <a:srgbClr val="BF1F41"/>
                </a:solidFill>
                <a:latin typeface="+mn-lt"/>
              </a:rPr>
              <a:t>Лукоморье</a:t>
            </a:r>
            <a:r>
              <a:rPr lang="ru-RU" altLang="ru-RU" sz="2800" b="1" i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ru-RU" altLang="ru-RU" sz="2800" b="1" dirty="0">
                <a:solidFill>
                  <a:srgbClr val="000000"/>
                </a:solidFill>
                <a:latin typeface="+mn-lt"/>
              </a:rPr>
              <a:t>– </a:t>
            </a:r>
            <a:endParaRPr lang="ru-RU" altLang="ru-RU" sz="2800" dirty="0">
              <a:latin typeface="+mn-lt"/>
            </a:endParaRPr>
          </a:p>
        </p:txBody>
      </p:sp>
      <p:sp>
        <p:nvSpPr>
          <p:cNvPr id="9225" name="Text Box 10">
            <a:extLst>
              <a:ext uri="{FF2B5EF4-FFF2-40B4-BE49-F238E27FC236}">
                <a16:creationId xmlns:a16="http://schemas.microsoft.com/office/drawing/2014/main" id="{096193BE-EB16-4DCE-B119-AE07614699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908" y="2346334"/>
            <a:ext cx="436209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 i="1" dirty="0">
                <a:solidFill>
                  <a:srgbClr val="BF1F41"/>
                </a:solidFill>
                <a:latin typeface="+mn-lt"/>
              </a:rPr>
              <a:t>На неведомых дорожках</a:t>
            </a:r>
            <a:r>
              <a:rPr lang="ru-RU" altLang="ru-RU" sz="2800" b="1" i="1" dirty="0">
                <a:latin typeface="+mn-lt"/>
              </a:rPr>
              <a:t> </a:t>
            </a:r>
            <a:r>
              <a:rPr lang="ru-RU" altLang="ru-RU" sz="2800" b="1" dirty="0">
                <a:solidFill>
                  <a:srgbClr val="000000"/>
                </a:solidFill>
                <a:latin typeface="+mn-lt"/>
              </a:rPr>
              <a:t>–</a:t>
            </a:r>
          </a:p>
        </p:txBody>
      </p:sp>
      <p:sp>
        <p:nvSpPr>
          <p:cNvPr id="12299" name="Text Box 11">
            <a:extLst>
              <a:ext uri="{FF2B5EF4-FFF2-40B4-BE49-F238E27FC236}">
                <a16:creationId xmlns:a16="http://schemas.microsoft.com/office/drawing/2014/main" id="{0394D236-F213-49C9-92D4-82B00419C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1115" y="2331852"/>
            <a:ext cx="4350871" cy="542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ru-RU" altLang="ru-RU" sz="2800" b="1" dirty="0">
                <a:latin typeface="+mn-lt"/>
              </a:rPr>
              <a:t>на незнакомых дорожках.</a:t>
            </a:r>
            <a:endParaRPr lang="ru-RU" altLang="ru-RU" sz="2800" dirty="0">
              <a:latin typeface="+mn-lt"/>
            </a:endParaRPr>
          </a:p>
        </p:txBody>
      </p:sp>
      <p:sp>
        <p:nvSpPr>
          <p:cNvPr id="9227" name="Text Box 12">
            <a:extLst>
              <a:ext uri="{FF2B5EF4-FFF2-40B4-BE49-F238E27FC236}">
                <a16:creationId xmlns:a16="http://schemas.microsoft.com/office/drawing/2014/main" id="{E4B32085-CC55-40ED-8E28-A55F15C3F8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599" y="2941319"/>
            <a:ext cx="151001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 i="1" dirty="0">
                <a:solidFill>
                  <a:srgbClr val="BF1F41"/>
                </a:solidFill>
                <a:latin typeface="+mn-lt"/>
              </a:rPr>
              <a:t>Дол</a:t>
            </a:r>
            <a:r>
              <a:rPr lang="en-US" altLang="ru-RU" sz="2800" b="1" i="1" dirty="0">
                <a:solidFill>
                  <a:srgbClr val="BF1F41"/>
                </a:solidFill>
                <a:latin typeface="+mn-lt"/>
              </a:rPr>
              <a:t> </a:t>
            </a:r>
            <a:r>
              <a:rPr lang="ru-RU" altLang="ru-RU" sz="2800" b="1" dirty="0">
                <a:solidFill>
                  <a:srgbClr val="000000"/>
                </a:solidFill>
                <a:latin typeface="+mn-lt"/>
              </a:rPr>
              <a:t>–</a:t>
            </a:r>
          </a:p>
        </p:txBody>
      </p:sp>
      <p:sp>
        <p:nvSpPr>
          <p:cNvPr id="12301" name="Text Box 13">
            <a:extLst>
              <a:ext uri="{FF2B5EF4-FFF2-40B4-BE49-F238E27FC236}">
                <a16:creationId xmlns:a16="http://schemas.microsoft.com/office/drawing/2014/main" id="{449923AD-48AE-49A3-8BDA-365FB5A5A7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2504" y="2968480"/>
            <a:ext cx="1371600" cy="86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ru-RU" altLang="ru-RU" sz="2800" b="1" dirty="0">
                <a:solidFill>
                  <a:srgbClr val="000000"/>
                </a:solidFill>
                <a:latin typeface="+mn-lt"/>
              </a:rPr>
              <a:t>долина.</a:t>
            </a:r>
            <a:endParaRPr lang="ru-RU" altLang="ru-RU" sz="2800" dirty="0">
              <a:latin typeface="+mn-lt"/>
            </a:endParaRPr>
          </a:p>
        </p:txBody>
      </p:sp>
      <p:sp>
        <p:nvSpPr>
          <p:cNvPr id="9229" name="Text Box 14">
            <a:extLst>
              <a:ext uri="{FF2B5EF4-FFF2-40B4-BE49-F238E27FC236}">
                <a16:creationId xmlns:a16="http://schemas.microsoft.com/office/drawing/2014/main" id="{0CD02376-78C2-48BC-BDB6-2896B54B14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647" y="3529845"/>
            <a:ext cx="161775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 i="1" dirty="0">
                <a:solidFill>
                  <a:srgbClr val="BF1F41"/>
                </a:solidFill>
                <a:latin typeface="+mn-lt"/>
              </a:rPr>
              <a:t>Витязь</a:t>
            </a:r>
            <a:r>
              <a:rPr lang="en-US" altLang="ru-RU" sz="2800" b="1" i="1" dirty="0">
                <a:solidFill>
                  <a:srgbClr val="BF1F41"/>
                </a:solidFill>
                <a:latin typeface="+mn-lt"/>
              </a:rPr>
              <a:t> </a:t>
            </a:r>
            <a:r>
              <a:rPr lang="ru-RU" altLang="ru-RU" sz="2800" b="1" dirty="0">
                <a:solidFill>
                  <a:srgbClr val="000000"/>
                </a:solidFill>
                <a:latin typeface="+mn-lt"/>
              </a:rPr>
              <a:t>–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78DBA0-1055-4E0B-A045-9E7641FAF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Объясните значение слов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  <p:bldP spid="12296" grpId="0"/>
      <p:bldP spid="12299" grpId="0"/>
      <p:bldP spid="1230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A1407D92-327E-45B4-8EEB-75FA88C06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Объясните значение слов</a:t>
            </a:r>
            <a:endParaRPr lang="ru-RU" dirty="0"/>
          </a:p>
        </p:txBody>
      </p:sp>
      <p:pic>
        <p:nvPicPr>
          <p:cNvPr id="4" name="Picture 3" descr="0_7bd72_52c45a3c_XL">
            <a:extLst>
              <a:ext uri="{FF2B5EF4-FFF2-40B4-BE49-F238E27FC236}">
                <a16:creationId xmlns:a16="http://schemas.microsoft.com/office/drawing/2014/main" id="{3EE6E8D5-6726-4F64-B34D-64B649A43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6830" y="2079178"/>
            <a:ext cx="2718224" cy="4779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>
            <a:extLst>
              <a:ext uri="{FF2B5EF4-FFF2-40B4-BE49-F238E27FC236}">
                <a16:creationId xmlns:a16="http://schemas.microsoft.com/office/drawing/2014/main" id="{9D307151-02E4-46AE-875D-D1312D3814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2244" y="6048172"/>
            <a:ext cx="4114800" cy="714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ru-RU" altLang="ru-RU" sz="2800" b="1" dirty="0">
                <a:latin typeface="+mn-lt"/>
              </a:rPr>
              <a:t>сохнуть, изводить себя, страдать.</a:t>
            </a:r>
            <a:endParaRPr lang="ru-RU" altLang="ru-RU" sz="28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" name="Text Box 15">
            <a:extLst>
              <a:ext uri="{FF2B5EF4-FFF2-40B4-BE49-F238E27FC236}">
                <a16:creationId xmlns:a16="http://schemas.microsoft.com/office/drawing/2014/main" id="{4EFAF78A-022B-43D6-A627-2074C4D781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741" y="2494057"/>
            <a:ext cx="189667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 i="1" dirty="0">
                <a:solidFill>
                  <a:srgbClr val="BF1F41"/>
                </a:solidFill>
                <a:latin typeface="+mn-lt"/>
              </a:rPr>
              <a:t>Чредой</a:t>
            </a:r>
            <a:r>
              <a:rPr lang="en-US" altLang="ru-RU" sz="2800" b="1" i="1" dirty="0">
                <a:solidFill>
                  <a:srgbClr val="BF1F41"/>
                </a:solidFill>
                <a:latin typeface="+mn-lt"/>
              </a:rPr>
              <a:t> </a:t>
            </a:r>
            <a:r>
              <a:rPr lang="ru-RU" altLang="ru-RU" sz="2800" b="1" dirty="0">
                <a:solidFill>
                  <a:srgbClr val="000000"/>
                </a:solidFill>
                <a:latin typeface="+mn-lt"/>
              </a:rPr>
              <a:t>–</a:t>
            </a:r>
          </a:p>
        </p:txBody>
      </p:sp>
      <p:sp>
        <p:nvSpPr>
          <p:cNvPr id="8" name="Text Box 16">
            <a:extLst>
              <a:ext uri="{FF2B5EF4-FFF2-40B4-BE49-F238E27FC236}">
                <a16:creationId xmlns:a16="http://schemas.microsoft.com/office/drawing/2014/main" id="{41750FF1-0A01-412C-B73B-963839DDC8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6973" y="2503611"/>
            <a:ext cx="35862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 b="1" dirty="0">
                <a:latin typeface="+mn-lt"/>
              </a:rPr>
              <a:t>чередой, по очереди.</a:t>
            </a:r>
            <a:endParaRPr lang="ru-RU" altLang="ru-RU" sz="2800" dirty="0">
              <a:latin typeface="+mn-lt"/>
            </a:endParaRPr>
          </a:p>
        </p:txBody>
      </p:sp>
      <p:sp>
        <p:nvSpPr>
          <p:cNvPr id="9" name="Text Box 17">
            <a:extLst>
              <a:ext uri="{FF2B5EF4-FFF2-40B4-BE49-F238E27FC236}">
                <a16:creationId xmlns:a16="http://schemas.microsoft.com/office/drawing/2014/main" id="{1C1FCAAA-1448-4275-86B7-A37CDB7279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741" y="3241769"/>
            <a:ext cx="156805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 i="1" dirty="0">
                <a:solidFill>
                  <a:srgbClr val="BF1F41"/>
                </a:solidFill>
                <a:latin typeface="+mn-lt"/>
              </a:rPr>
              <a:t>Дядька</a:t>
            </a:r>
            <a:r>
              <a:rPr lang="en-US" altLang="ru-RU" sz="2800" b="1" i="1" dirty="0">
                <a:solidFill>
                  <a:srgbClr val="BF1F41"/>
                </a:solidFill>
                <a:latin typeface="+mn-lt"/>
              </a:rPr>
              <a:t> </a:t>
            </a:r>
            <a:r>
              <a:rPr lang="ru-RU" altLang="ru-RU" sz="2800" b="1" dirty="0">
                <a:solidFill>
                  <a:srgbClr val="000000"/>
                </a:solidFill>
                <a:latin typeface="+mn-lt"/>
              </a:rPr>
              <a:t>–</a:t>
            </a:r>
          </a:p>
        </p:txBody>
      </p:sp>
      <p:sp>
        <p:nvSpPr>
          <p:cNvPr id="10" name="Text Box 18">
            <a:extLst>
              <a:ext uri="{FF2B5EF4-FFF2-40B4-BE49-F238E27FC236}">
                <a16:creationId xmlns:a16="http://schemas.microsoft.com/office/drawing/2014/main" id="{EE3B6065-E90F-429B-AF6F-915D7895D5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1415" y="3241344"/>
            <a:ext cx="5158857" cy="1298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 dirty="0">
                <a:solidFill>
                  <a:srgbClr val="000000"/>
                </a:solidFill>
                <a:latin typeface="+mn-lt"/>
              </a:rPr>
              <a:t>в старину: слуга-воспитатель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b="1" dirty="0">
                <a:solidFill>
                  <a:srgbClr val="000000"/>
                </a:solidFill>
                <a:latin typeface="+mn-lt"/>
              </a:rPr>
              <a:t>при мальчике в дворянской семье.</a:t>
            </a:r>
            <a:endParaRPr lang="ru-RU" altLang="ru-RU" sz="2800" dirty="0">
              <a:latin typeface="+mn-lt"/>
            </a:endParaRPr>
          </a:p>
        </p:txBody>
      </p:sp>
      <p:sp>
        <p:nvSpPr>
          <p:cNvPr id="11" name="Text Box 19">
            <a:extLst>
              <a:ext uri="{FF2B5EF4-FFF2-40B4-BE49-F238E27FC236}">
                <a16:creationId xmlns:a16="http://schemas.microsoft.com/office/drawing/2014/main" id="{337D6670-8A41-4784-B345-D181556CCC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741" y="4540526"/>
            <a:ext cx="23551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 i="1" dirty="0">
                <a:solidFill>
                  <a:srgbClr val="BF1F41"/>
                </a:solidFill>
                <a:latin typeface="+mn-lt"/>
              </a:rPr>
              <a:t>Мимоходом</a:t>
            </a:r>
            <a:r>
              <a:rPr lang="en-US" altLang="ru-RU" sz="2800" b="1" i="1" dirty="0">
                <a:solidFill>
                  <a:srgbClr val="BF1F41"/>
                </a:solidFill>
                <a:latin typeface="+mn-lt"/>
              </a:rPr>
              <a:t> </a:t>
            </a:r>
            <a:r>
              <a:rPr lang="ru-RU" altLang="ru-RU" sz="2800" b="1" dirty="0">
                <a:solidFill>
                  <a:srgbClr val="000000"/>
                </a:solidFill>
                <a:latin typeface="+mn-lt"/>
              </a:rPr>
              <a:t>–</a:t>
            </a:r>
          </a:p>
        </p:txBody>
      </p:sp>
      <p:sp>
        <p:nvSpPr>
          <p:cNvPr id="12" name="Text Box 20">
            <a:extLst>
              <a:ext uri="{FF2B5EF4-FFF2-40B4-BE49-F238E27FC236}">
                <a16:creationId xmlns:a16="http://schemas.microsoft.com/office/drawing/2014/main" id="{2C37842D-6E97-4CB4-B852-D41CA5835A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0286" y="4579318"/>
            <a:ext cx="4027064" cy="445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ru-RU" altLang="ru-RU" sz="2800" b="1" dirty="0">
                <a:latin typeface="+mn-lt"/>
              </a:rPr>
              <a:t>по пути, проходя мимо.</a:t>
            </a:r>
            <a:r>
              <a:rPr lang="ru-RU" altLang="ru-RU" sz="2800" dirty="0">
                <a:latin typeface="+mn-lt"/>
              </a:rPr>
              <a:t> </a:t>
            </a:r>
          </a:p>
        </p:txBody>
      </p:sp>
      <p:sp>
        <p:nvSpPr>
          <p:cNvPr id="13" name="Text Box 21">
            <a:extLst>
              <a:ext uri="{FF2B5EF4-FFF2-40B4-BE49-F238E27FC236}">
                <a16:creationId xmlns:a16="http://schemas.microsoft.com/office/drawing/2014/main" id="{14CAC14E-B799-4F80-AC0B-BFCF867895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741" y="5241163"/>
            <a:ext cx="183255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 i="1" dirty="0">
                <a:solidFill>
                  <a:srgbClr val="BF1F41"/>
                </a:solidFill>
                <a:latin typeface="+mn-lt"/>
              </a:rPr>
              <a:t>Пленяет</a:t>
            </a:r>
            <a:r>
              <a:rPr lang="en-US" altLang="ru-RU" sz="2800" b="1" i="1" dirty="0">
                <a:solidFill>
                  <a:srgbClr val="BF1F41"/>
                </a:solidFill>
                <a:latin typeface="+mn-lt"/>
              </a:rPr>
              <a:t> </a:t>
            </a:r>
            <a:r>
              <a:rPr lang="ru-RU" altLang="ru-RU" sz="2800" b="1" dirty="0">
                <a:solidFill>
                  <a:srgbClr val="000000"/>
                </a:solidFill>
                <a:latin typeface="+mn-lt"/>
              </a:rPr>
              <a:t>–</a:t>
            </a:r>
          </a:p>
        </p:txBody>
      </p:sp>
      <p:sp>
        <p:nvSpPr>
          <p:cNvPr id="14" name="Text Box 22">
            <a:extLst>
              <a:ext uri="{FF2B5EF4-FFF2-40B4-BE49-F238E27FC236}">
                <a16:creationId xmlns:a16="http://schemas.microsoft.com/office/drawing/2014/main" id="{0562F13C-8C4A-4E10-BFB5-09C946B12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2244" y="5262707"/>
            <a:ext cx="2295821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ru-RU" altLang="ru-RU" sz="2800" b="1" dirty="0">
                <a:latin typeface="+mn-lt"/>
              </a:rPr>
              <a:t>берет в плен.</a:t>
            </a:r>
            <a:endParaRPr lang="ru-RU" altLang="ru-RU" sz="2800" dirty="0">
              <a:latin typeface="+mn-lt"/>
            </a:endParaRPr>
          </a:p>
        </p:txBody>
      </p:sp>
      <p:sp>
        <p:nvSpPr>
          <p:cNvPr id="15" name="Text Box 23">
            <a:extLst>
              <a:ext uri="{FF2B5EF4-FFF2-40B4-BE49-F238E27FC236}">
                <a16:creationId xmlns:a16="http://schemas.microsoft.com/office/drawing/2014/main" id="{10056CA1-851F-4CBA-BE9E-DE43181F62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741" y="6002137"/>
            <a:ext cx="229582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 i="1" dirty="0">
                <a:solidFill>
                  <a:srgbClr val="BF1F41"/>
                </a:solidFill>
                <a:latin typeface="+mn-lt"/>
              </a:rPr>
              <a:t>Чахнуть</a:t>
            </a:r>
            <a:r>
              <a:rPr lang="en-US" altLang="ru-RU" sz="2800" b="1" i="1" dirty="0">
                <a:solidFill>
                  <a:srgbClr val="BF1F41"/>
                </a:solidFill>
                <a:latin typeface="+mn-lt"/>
              </a:rPr>
              <a:t> </a:t>
            </a:r>
            <a:r>
              <a:rPr lang="ru-RU" altLang="ru-RU" sz="2800" b="1" dirty="0">
                <a:solidFill>
                  <a:srgbClr val="000000"/>
                </a:solidFill>
                <a:latin typeface="+mn-lt"/>
              </a:rPr>
              <a:t>–</a:t>
            </a:r>
          </a:p>
        </p:txBody>
      </p:sp>
    </p:spTree>
    <p:extLst>
      <p:ext uri="{BB962C8B-B14F-4D97-AF65-F5344CB8AC3E}">
        <p14:creationId xmlns:p14="http://schemas.microsoft.com/office/powerpoint/2010/main" val="71300539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845B6BAB-4950-4D9E-B87B-3D0B6A0FC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067" y="2675467"/>
            <a:ext cx="4348005" cy="3450696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>
                <a:solidFill>
                  <a:schemeClr val="tx1"/>
                </a:solidFill>
              </a:rPr>
              <a:t>Есть у радости подруга 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tx1"/>
                </a:solidFill>
              </a:rPr>
              <a:t>В виде полукруга. 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tx1"/>
                </a:solidFill>
              </a:rPr>
              <a:t>На лице она живёт, 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tx1"/>
                </a:solidFill>
              </a:rPr>
              <a:t>То куда-то вдруг уйдёт, 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tx1"/>
                </a:solidFill>
              </a:rPr>
              <a:t>То внезапно возвратится,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tx1"/>
                </a:solidFill>
              </a:rPr>
              <a:t> Грусть-тоска её боится. </a:t>
            </a:r>
          </a:p>
          <a:p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8D93B8B-46E7-4D98-B28B-C79AFDF8A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Отгадайте загадку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875B79B-DC03-407E-96E1-0EF3E5EEBD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8" y="2750630"/>
            <a:ext cx="3018631" cy="330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20303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51AFA2-2EDC-4B9E-BDE7-63219D5AE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338328"/>
            <a:ext cx="8712968" cy="125272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+mn-lt"/>
              </a:rPr>
              <a:t>Разгадайте кроссворд «Лукоморье»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6D55FC-ACA9-4CEF-BA01-1D7EB261AF5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649" y="2395554"/>
            <a:ext cx="4823796" cy="4392637"/>
          </a:xfrm>
          <a:prstGeom prst="rect">
            <a:avLst/>
          </a:prstGeom>
          <a:noFill/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5C84AC5-4941-4DF1-BFF8-36C6C2070F23}"/>
              </a:ext>
            </a:extLst>
          </p:cNvPr>
          <p:cNvSpPr/>
          <p:nvPr/>
        </p:nvSpPr>
        <p:spPr>
          <a:xfrm>
            <a:off x="4990445" y="2852936"/>
            <a:ext cx="397880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И тридцать витязей прекрасных</a:t>
            </a:r>
            <a:endParaRPr lang="ru-RU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Чредой из вод выходят ясных,</a:t>
            </a:r>
            <a:endParaRPr lang="ru-RU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И с ними … (1) их морской;</a:t>
            </a:r>
            <a:endParaRPr lang="ru-RU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Там … (2) мимоходом</a:t>
            </a:r>
            <a:endParaRPr lang="ru-RU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Пленяет грозного царя;</a:t>
            </a:r>
            <a:endParaRPr lang="ru-RU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Там в облаках перед народом</a:t>
            </a:r>
            <a:endParaRPr lang="ru-RU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Через леса, через моря</a:t>
            </a:r>
            <a:endParaRPr lang="ru-RU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… (4) несет богатыря;</a:t>
            </a:r>
            <a:endParaRPr lang="ru-RU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В темнице там … (3) тужит,</a:t>
            </a:r>
            <a:endParaRPr lang="ru-RU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А бурый … (5) ей верно служит…</a:t>
            </a:r>
            <a:endParaRPr lang="ru-RU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CF6911-FD93-4927-99FE-563E6AF0F8ED}"/>
              </a:ext>
            </a:extLst>
          </p:cNvPr>
          <p:cNvSpPr txBox="1"/>
          <p:nvPr/>
        </p:nvSpPr>
        <p:spPr>
          <a:xfrm>
            <a:off x="395536" y="2483604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B050"/>
                </a:solidFill>
              </a:rPr>
              <a:t>Д   Я    Д    Ь     К   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922C39-BAE9-4491-9139-5E83B8A5DCE6}"/>
              </a:ext>
            </a:extLst>
          </p:cNvPr>
          <p:cNvSpPr txBox="1"/>
          <p:nvPr/>
        </p:nvSpPr>
        <p:spPr>
          <a:xfrm>
            <a:off x="2464103" y="2908187"/>
            <a:ext cx="265261" cy="3916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B050"/>
                </a:solidFill>
              </a:rPr>
              <a:t>О</a:t>
            </a:r>
          </a:p>
          <a:p>
            <a:r>
              <a:rPr lang="ru-RU" sz="2400" b="1" dirty="0">
                <a:solidFill>
                  <a:srgbClr val="00B050"/>
                </a:solidFill>
              </a:rPr>
              <a:t>Р</a:t>
            </a:r>
          </a:p>
          <a:p>
            <a:endParaRPr lang="ru-RU" sz="1050" b="1" dirty="0">
              <a:solidFill>
                <a:srgbClr val="00B050"/>
              </a:solidFill>
            </a:endParaRPr>
          </a:p>
          <a:p>
            <a:r>
              <a:rPr lang="ru-RU" sz="2400" b="1" dirty="0">
                <a:solidFill>
                  <a:srgbClr val="00B050"/>
                </a:solidFill>
              </a:rPr>
              <a:t>О</a:t>
            </a:r>
          </a:p>
          <a:p>
            <a:endParaRPr lang="ru-RU" sz="1000" b="1" dirty="0">
              <a:solidFill>
                <a:srgbClr val="00B050"/>
              </a:solidFill>
            </a:endParaRPr>
          </a:p>
          <a:p>
            <a:r>
              <a:rPr lang="ru-RU" sz="2400" b="1" dirty="0">
                <a:solidFill>
                  <a:srgbClr val="00B050"/>
                </a:solidFill>
              </a:rPr>
              <a:t>Л</a:t>
            </a:r>
          </a:p>
          <a:p>
            <a:endParaRPr lang="ru-RU" sz="600" b="1" dirty="0">
              <a:solidFill>
                <a:srgbClr val="00B050"/>
              </a:solidFill>
            </a:endParaRPr>
          </a:p>
          <a:p>
            <a:r>
              <a:rPr lang="ru-RU" sz="2400" b="1" dirty="0">
                <a:solidFill>
                  <a:srgbClr val="00B050"/>
                </a:solidFill>
              </a:rPr>
              <a:t>Е</a:t>
            </a:r>
          </a:p>
          <a:p>
            <a:endParaRPr lang="ru-RU" sz="900" b="1" dirty="0">
              <a:solidFill>
                <a:srgbClr val="00B050"/>
              </a:solidFill>
            </a:endParaRPr>
          </a:p>
          <a:p>
            <a:r>
              <a:rPr lang="ru-RU" sz="2400" b="1" dirty="0">
                <a:solidFill>
                  <a:srgbClr val="00B050"/>
                </a:solidFill>
              </a:rPr>
              <a:t>В</a:t>
            </a:r>
          </a:p>
          <a:p>
            <a:endParaRPr lang="ru-RU" sz="500" b="1" dirty="0">
              <a:solidFill>
                <a:srgbClr val="00B050"/>
              </a:solidFill>
            </a:endParaRPr>
          </a:p>
          <a:p>
            <a:r>
              <a:rPr lang="ru-RU" sz="2400" b="1" dirty="0">
                <a:solidFill>
                  <a:srgbClr val="00B050"/>
                </a:solidFill>
              </a:rPr>
              <a:t>И</a:t>
            </a:r>
          </a:p>
          <a:p>
            <a:endParaRPr lang="ru-RU" sz="1000" b="1" dirty="0">
              <a:solidFill>
                <a:srgbClr val="00B050"/>
              </a:solidFill>
            </a:endParaRPr>
          </a:p>
          <a:p>
            <a:r>
              <a:rPr lang="ru-RU" sz="2400" b="1" dirty="0">
                <a:solidFill>
                  <a:srgbClr val="00B050"/>
                </a:solidFill>
              </a:rPr>
              <a:t>Ч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34F87A-8C77-445D-A5A0-9F4D7D0B18B2}"/>
              </a:ext>
            </a:extLst>
          </p:cNvPr>
          <p:cNvSpPr txBox="1"/>
          <p:nvPr/>
        </p:nvSpPr>
        <p:spPr>
          <a:xfrm>
            <a:off x="1457756" y="3288102"/>
            <a:ext cx="3762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B050"/>
                </a:solidFill>
              </a:rPr>
              <a:t>Ц   А           Е    В   Н    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01E55E-3735-4E83-BCBB-55764EA3DB7F}"/>
              </a:ext>
            </a:extLst>
          </p:cNvPr>
          <p:cNvSpPr txBox="1"/>
          <p:nvPr/>
        </p:nvSpPr>
        <p:spPr>
          <a:xfrm>
            <a:off x="1457756" y="4323432"/>
            <a:ext cx="3186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B050"/>
                </a:solidFill>
              </a:rPr>
              <a:t>К  О            Д    У   Н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031C3B-577E-4039-B5D7-370BEB5BDB45}"/>
              </a:ext>
            </a:extLst>
          </p:cNvPr>
          <p:cNvSpPr txBox="1"/>
          <p:nvPr/>
        </p:nvSpPr>
        <p:spPr>
          <a:xfrm>
            <a:off x="2843808" y="5263424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B050"/>
                </a:solidFill>
              </a:rPr>
              <a:t>О   Л   К</a:t>
            </a:r>
          </a:p>
        </p:txBody>
      </p:sp>
    </p:spTree>
    <p:extLst>
      <p:ext uri="{BB962C8B-B14F-4D97-AF65-F5344CB8AC3E}">
        <p14:creationId xmlns:p14="http://schemas.microsoft.com/office/powerpoint/2010/main" val="208767394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11561" y="1844824"/>
            <a:ext cx="6552727" cy="402676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ru-RU" sz="3200" b="1" u="sng" dirty="0">
                <a:solidFill>
                  <a:srgbClr val="0070C0"/>
                </a:solidFill>
              </a:rPr>
              <a:t>Продолжите строки:</a:t>
            </a:r>
          </a:p>
          <a:p>
            <a:pPr>
              <a:lnSpc>
                <a:spcPct val="150000"/>
              </a:lnSpc>
              <a:buNone/>
            </a:pPr>
            <a:r>
              <a:rPr lang="ru-RU" sz="3200" b="1" i="1" dirty="0">
                <a:solidFill>
                  <a:srgbClr val="00B050"/>
                </a:solidFill>
              </a:rPr>
              <a:t>Какой был прекрасный сегодня …</a:t>
            </a:r>
          </a:p>
          <a:p>
            <a:pPr>
              <a:lnSpc>
                <a:spcPct val="150000"/>
              </a:lnSpc>
              <a:buNone/>
            </a:pPr>
            <a:r>
              <a:rPr lang="ru-RU" sz="3200" b="1" i="1" dirty="0">
                <a:solidFill>
                  <a:srgbClr val="00B050"/>
                </a:solidFill>
              </a:rPr>
              <a:t>И много в душе родилось у нас …</a:t>
            </a:r>
          </a:p>
          <a:p>
            <a:pPr>
              <a:lnSpc>
                <a:spcPct val="150000"/>
              </a:lnSpc>
              <a:buNone/>
            </a:pPr>
            <a:r>
              <a:rPr lang="ru-RU" sz="3200" b="1" i="1" dirty="0">
                <a:solidFill>
                  <a:srgbClr val="00B050"/>
                </a:solidFill>
              </a:rPr>
              <a:t>И ум наш в порядке, и есть у нас …</a:t>
            </a:r>
          </a:p>
          <a:p>
            <a:pPr>
              <a:lnSpc>
                <a:spcPct val="150000"/>
              </a:lnSpc>
              <a:buNone/>
            </a:pPr>
            <a:r>
              <a:rPr lang="ru-RU" sz="3200" b="1" i="1" dirty="0">
                <a:solidFill>
                  <a:srgbClr val="00B050"/>
                </a:solidFill>
              </a:rPr>
              <a:t>Теперь не страшны нам любые …</a:t>
            </a:r>
          </a:p>
          <a:p>
            <a:pPr>
              <a:lnSpc>
                <a:spcPct val="150000"/>
              </a:lnSpc>
              <a:buNone/>
            </a:pPr>
            <a:endParaRPr lang="ru-RU" sz="3200" b="1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Подведение итогов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32240" y="2708920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solidFill>
                  <a:schemeClr val="accent3"/>
                </a:solidFill>
                <a:latin typeface="+mn-lt"/>
              </a:rPr>
              <a:t>урок.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60232" y="3573016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solidFill>
                  <a:schemeClr val="accent3"/>
                </a:solidFill>
                <a:latin typeface="+mn-lt"/>
              </a:rPr>
              <a:t>строк.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48264" y="4293096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solidFill>
                  <a:schemeClr val="accent3"/>
                </a:solidFill>
                <a:latin typeface="+mn-lt"/>
              </a:rPr>
              <a:t>знанья.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32240" y="5085184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solidFill>
                  <a:schemeClr val="accent3"/>
                </a:solidFill>
                <a:latin typeface="+mn-lt"/>
              </a:rPr>
              <a:t>заданья.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5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74001F17-4536-4847-88E7-9B8C1424F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833" y="2492896"/>
            <a:ext cx="7408333" cy="9361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>
                <a:solidFill>
                  <a:schemeClr val="tx1"/>
                </a:solidFill>
              </a:rPr>
              <a:t>У с. 86 </a:t>
            </a:r>
            <a:r>
              <a:rPr lang="ru-RU" sz="4400" dirty="0" err="1">
                <a:solidFill>
                  <a:schemeClr val="tx1"/>
                </a:solidFill>
              </a:rPr>
              <a:t>наиз</a:t>
            </a:r>
            <a:r>
              <a:rPr lang="ru-RU" sz="4400" dirty="0">
                <a:solidFill>
                  <a:schemeClr val="tx1"/>
                </a:solidFill>
              </a:rPr>
              <a:t>. 12 строк.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E117DF8-5C89-412C-90D7-C7360D42B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chemeClr val="accent6"/>
                </a:solidFill>
              </a:rPr>
              <a:t>ДОМАШНЕЕ ЗАДАНИЕ</a:t>
            </a:r>
          </a:p>
        </p:txBody>
      </p:sp>
    </p:spTree>
    <p:extLst>
      <p:ext uri="{BB962C8B-B14F-4D97-AF65-F5344CB8AC3E}">
        <p14:creationId xmlns:p14="http://schemas.microsoft.com/office/powerpoint/2010/main" val="97556160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9AF6197-EC62-490E-BD63-2DA494D90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052736"/>
            <a:ext cx="7772400" cy="1524000"/>
          </a:xfrm>
        </p:spPr>
        <p:txBody>
          <a:bodyPr>
            <a:normAutofit fontScale="90000"/>
          </a:bodyPr>
          <a:lstStyle/>
          <a:p>
            <a:r>
              <a:rPr lang="ru-RU" sz="7200" b="1" i="1" dirty="0">
                <a:solidFill>
                  <a:srgbClr val="FFFF00"/>
                </a:solidFill>
              </a:rPr>
              <a:t>Спасибо всем за урок!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06B8E4A-F954-46A2-BBAB-A2FF41FCDE7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3573382"/>
            <a:ext cx="3276292" cy="328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3488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CF7C2CB7-4355-442B-B539-5926FD487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067" y="2675467"/>
            <a:ext cx="4348005" cy="1617629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1"/>
                </a:solidFill>
              </a:rPr>
              <a:t>РНЕЛСААКД - 743856291</a:t>
            </a:r>
          </a:p>
          <a:p>
            <a:r>
              <a:rPr lang="ru-RU" sz="2800" b="1" dirty="0">
                <a:solidFill>
                  <a:schemeClr val="tx1"/>
                </a:solidFill>
              </a:rPr>
              <a:t>ЧЕРГВЕСЕИ - 783462591 </a:t>
            </a:r>
          </a:p>
          <a:p>
            <a:r>
              <a:rPr lang="ru-RU" sz="2800" b="1" dirty="0">
                <a:solidFill>
                  <a:schemeClr val="tx1"/>
                </a:solidFill>
              </a:rPr>
              <a:t>НУИПШК- 425631 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0A63754F-31E9-4848-B29E-E60ECA63E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Разгадайте анаграмму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50FE5C-1EBA-43F6-A11D-5E4B260AF336}"/>
              </a:ext>
            </a:extLst>
          </p:cNvPr>
          <p:cNvSpPr txBox="1"/>
          <p:nvPr/>
        </p:nvSpPr>
        <p:spPr>
          <a:xfrm>
            <a:off x="2375756" y="4854287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/>
                </a:solidFill>
                <a:latin typeface="+mn-lt"/>
              </a:rPr>
              <a:t>Александр Сергеевич Пушкин</a:t>
            </a:r>
          </a:p>
        </p:txBody>
      </p:sp>
    </p:spTree>
    <p:extLst>
      <p:ext uri="{BB962C8B-B14F-4D97-AF65-F5344CB8AC3E}">
        <p14:creationId xmlns:p14="http://schemas.microsoft.com/office/powerpoint/2010/main" val="27872254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292080" y="1196752"/>
            <a:ext cx="3442261" cy="3162341"/>
          </a:xfrm>
        </p:spPr>
        <p:txBody>
          <a:bodyPr>
            <a:normAutofit/>
          </a:bodyPr>
          <a:lstStyle/>
          <a:p>
            <a:r>
              <a:rPr lang="ru-RU" sz="4800" b="1" i="1" dirty="0">
                <a:solidFill>
                  <a:schemeClr val="bg2"/>
                </a:solidFill>
              </a:rPr>
              <a:t>Александр Сергеевич Пушкин</a:t>
            </a:r>
            <a:br>
              <a:rPr lang="ru-RU" sz="4800" b="1" i="1" dirty="0">
                <a:solidFill>
                  <a:schemeClr val="bg2"/>
                </a:solidFill>
              </a:rPr>
            </a:br>
            <a:r>
              <a:rPr lang="ru-RU" sz="4800" b="1" i="1" dirty="0">
                <a:solidFill>
                  <a:schemeClr val="bg2"/>
                </a:solidFill>
              </a:rPr>
              <a:t>(1799-1837)</a:t>
            </a:r>
          </a:p>
        </p:txBody>
      </p:sp>
      <p:pic>
        <p:nvPicPr>
          <p:cNvPr id="12" name="Рисунок 11" descr="пушкин.jpg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7543" y="980728"/>
            <a:ext cx="4843281" cy="3621080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419766" y="1736812"/>
            <a:ext cx="4464496" cy="3960440"/>
          </a:xfrm>
        </p:spPr>
        <p:txBody>
          <a:bodyPr>
            <a:noAutofit/>
          </a:bodyPr>
          <a:lstStyle/>
          <a:p>
            <a:pPr indent="0" eaLnBrk="1" hangingPunct="1">
              <a:buFont typeface="Wingdings" pitchFamily="2" charset="2"/>
              <a:buNone/>
            </a:pPr>
            <a:r>
              <a:rPr lang="ru-RU" sz="2800" b="1" dirty="0">
                <a:solidFill>
                  <a:schemeClr val="accent6"/>
                </a:solidFill>
              </a:rPr>
              <a:t>Александр Сергеевич Пушкин родился 26 мая 1799 года в Москве в дворянской семье.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7354EBC-88FD-4E9F-910B-D7F08AE72A8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941" y="1462472"/>
            <a:ext cx="3340825" cy="4509120"/>
          </a:xfrm>
          <a:prstGeom prst="rect">
            <a:avLst/>
          </a:prstGeom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211960" y="2600760"/>
            <a:ext cx="4392488" cy="2376264"/>
          </a:xfrm>
        </p:spPr>
        <p:txBody>
          <a:bodyPr>
            <a:noAutofit/>
          </a:bodyPr>
          <a:lstStyle/>
          <a:p>
            <a:pPr eaLnBrk="1" hangingPunct="1">
              <a:buNone/>
            </a:pPr>
            <a:r>
              <a:rPr lang="ru-RU" sz="2800" b="1" dirty="0">
                <a:solidFill>
                  <a:schemeClr val="accent6"/>
                </a:solidFill>
              </a:rPr>
              <a:t>Любовь к родному языку и чтению ему привили бабушка, Мария Александровна и няня Арина Родионовна.</a:t>
            </a:r>
          </a:p>
        </p:txBody>
      </p:sp>
      <p:pic>
        <p:nvPicPr>
          <p:cNvPr id="14339" name="Picture 4" descr="бабуш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764704"/>
            <a:ext cx="2233612" cy="3024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0" name="Picture 5" descr="arina_h17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762375"/>
            <a:ext cx="2376488" cy="3095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Rectangle 6"/>
          <p:cNvSpPr>
            <a:spLocks noGrp="1" noChangeArrowheads="1"/>
          </p:cNvSpPr>
          <p:nvPr>
            <p:ph idx="4294967295"/>
          </p:nvPr>
        </p:nvSpPr>
        <p:spPr>
          <a:xfrm>
            <a:off x="146245" y="4227985"/>
            <a:ext cx="8964487" cy="2232248"/>
          </a:xfrm>
        </p:spPr>
        <p:txBody>
          <a:bodyPr>
            <a:no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ru-RU" sz="2800" b="1" dirty="0">
                <a:solidFill>
                  <a:schemeClr val="accent6"/>
                </a:solidFill>
              </a:rPr>
              <a:t>  В 1811 году Пушкин поступил в Царскосельский лицей. </a:t>
            </a:r>
          </a:p>
        </p:txBody>
      </p:sp>
      <p:pic>
        <p:nvPicPr>
          <p:cNvPr id="15365" name="Picture 5" descr="http://bss-book.ru/xikojixe/187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8489" y="1628800"/>
            <a:ext cx="4145426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C74E803-38BD-4C54-895F-B7A71C8475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015" y="1772816"/>
            <a:ext cx="4213497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500"/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DD5453D-ED54-48B6-8AF2-7C83D99CB5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0" y="404663"/>
            <a:ext cx="6096000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Объект 6">
            <a:extLst>
              <a:ext uri="{FF2B5EF4-FFF2-40B4-BE49-F238E27FC236}">
                <a16:creationId xmlns:a16="http://schemas.microsoft.com/office/drawing/2014/main" id="{379AF01E-2049-4A71-8526-E812624C10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4144482"/>
            <a:ext cx="8169027" cy="2376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>
                <a:solidFill>
                  <a:schemeClr val="accent3"/>
                </a:solidFill>
              </a:rPr>
              <a:t>27 января 1837 года состоялась дуэль А. Пушкина с Ж. Дантесом, в результате которой Александр Сергеевич был смертельно ранен.</a:t>
            </a:r>
          </a:p>
          <a:p>
            <a:pPr marL="0" indent="0">
              <a:buNone/>
            </a:pPr>
            <a:endParaRPr lang="ru-RU" sz="3600" b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1720" y="476672"/>
            <a:ext cx="3888432" cy="295232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>
                <a:solidFill>
                  <a:srgbClr val="FFC000"/>
                </a:solidFill>
              </a:rPr>
              <a:t>Сказки Александра Сергеевича Пушкина</a:t>
            </a:r>
          </a:p>
        </p:txBody>
      </p:sp>
      <p:pic>
        <p:nvPicPr>
          <p:cNvPr id="10247" name="Picture 7" descr="http://upyourpic.org/images/201312/fp5k5jx9oc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332656"/>
            <a:ext cx="3053977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9" name="Picture 9" descr="http://detizdat.ucoz.org/_ph/26/53150617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1700503" cy="2232248"/>
          </a:xfrm>
          <a:prstGeom prst="rect">
            <a:avLst/>
          </a:prstGeom>
          <a:noFill/>
        </p:spPr>
      </p:pic>
      <p:pic>
        <p:nvPicPr>
          <p:cNvPr id="10251" name="Picture 11" descr="http://mbdou82.ucoz.ru/_si/1/3147709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429000"/>
            <a:ext cx="1728192" cy="2461812"/>
          </a:xfrm>
          <a:prstGeom prst="rect">
            <a:avLst/>
          </a:prstGeom>
          <a:noFill/>
        </p:spPr>
      </p:pic>
      <p:pic>
        <p:nvPicPr>
          <p:cNvPr id="10253" name="Picture 13" descr="http://old.prodalit.ru/images/170000/168405.jpg"/>
          <p:cNvPicPr>
            <a:picLocks noChangeAspect="1" noChangeArrowheads="1"/>
          </p:cNvPicPr>
          <p:nvPr/>
        </p:nvPicPr>
        <p:blipFill>
          <a:blip r:embed="rId5" cstate="screen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4149080"/>
            <a:ext cx="1624571" cy="2451399"/>
          </a:xfrm>
          <a:prstGeom prst="rect">
            <a:avLst/>
          </a:prstGeom>
          <a:noFill/>
        </p:spPr>
      </p:pic>
      <p:pic>
        <p:nvPicPr>
          <p:cNvPr id="10255" name="Picture 15" descr="http://img.yakaboo.ua/media/catalog/product/4/4/449107_10999542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4149080"/>
            <a:ext cx="1792909" cy="2420888"/>
          </a:xfrm>
          <a:prstGeom prst="rect">
            <a:avLst/>
          </a:prstGeom>
          <a:noFill/>
        </p:spPr>
      </p:pic>
      <p:pic>
        <p:nvPicPr>
          <p:cNvPr id="10257" name="Picture 17" descr="http://online-multfilm.ru/images/remote/balda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4149080"/>
            <a:ext cx="1646204" cy="242088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0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8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537</TotalTime>
  <Words>437</Words>
  <Application>Microsoft Office PowerPoint</Application>
  <PresentationFormat>Экран (4:3)</PresentationFormat>
  <Paragraphs>108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Calibri</vt:lpstr>
      <vt:lpstr>Candara</vt:lpstr>
      <vt:lpstr>Symbol</vt:lpstr>
      <vt:lpstr>Times New Roman</vt:lpstr>
      <vt:lpstr>Wingdings</vt:lpstr>
      <vt:lpstr>Тема8</vt:lpstr>
      <vt:lpstr>Урок литературного чтения А.С. Пушкин «У лукоморья дуб зелёный» 2 класс УМК «Школа России»</vt:lpstr>
      <vt:lpstr>Отгадайте загадку</vt:lpstr>
      <vt:lpstr>Разгадайте анаграмму</vt:lpstr>
      <vt:lpstr>Александр Сергеевич Пушкин (1799-1837)</vt:lpstr>
      <vt:lpstr>Презентация PowerPoint</vt:lpstr>
      <vt:lpstr>Презентация PowerPoint</vt:lpstr>
      <vt:lpstr>Презентация PowerPoint</vt:lpstr>
      <vt:lpstr>Презентация PowerPoint</vt:lpstr>
      <vt:lpstr>Сказки Александра Сергеевича Пушкина</vt:lpstr>
      <vt:lpstr>Презентация PowerPoint</vt:lpstr>
      <vt:lpstr>Презентация PowerPoint</vt:lpstr>
      <vt:lpstr>«У лукоморья дуб зелёный…»</vt:lpstr>
      <vt:lpstr>Поэма - это</vt:lpstr>
      <vt:lpstr>Лукоморье – это </vt:lpstr>
      <vt:lpstr>Презентация PowerPoint</vt:lpstr>
      <vt:lpstr>ФИЗМИНУТКА</vt:lpstr>
      <vt:lpstr>Учебник с. 86-87</vt:lpstr>
      <vt:lpstr>Объясните значение слов</vt:lpstr>
      <vt:lpstr>Объясните значение слов</vt:lpstr>
      <vt:lpstr>Разгадайте кроссворд «Лукоморье»</vt:lpstr>
      <vt:lpstr>Подведение итогов</vt:lpstr>
      <vt:lpstr>ДОМАШНЕЕ ЗАДАНИЕ</vt:lpstr>
      <vt:lpstr>Спасибо всем за урок!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Александр Сергеевич Пушкин</dc:title>
  <dc:creator>Анжела</dc:creator>
  <cp:lastModifiedBy>Я</cp:lastModifiedBy>
  <cp:revision>56</cp:revision>
  <dcterms:created xsi:type="dcterms:W3CDTF">2008-09-24T16:14:53Z</dcterms:created>
  <dcterms:modified xsi:type="dcterms:W3CDTF">2022-02-03T18:21:26Z</dcterms:modified>
</cp:coreProperties>
</file>