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4"/>
  </p:notesMasterIdLst>
  <p:sldIdLst>
    <p:sldId id="256" r:id="rId2"/>
    <p:sldId id="257" r:id="rId3"/>
    <p:sldId id="280" r:id="rId4"/>
    <p:sldId id="281" r:id="rId5"/>
    <p:sldId id="282" r:id="rId6"/>
    <p:sldId id="290" r:id="rId7"/>
    <p:sldId id="291" r:id="rId8"/>
    <p:sldId id="292" r:id="rId9"/>
    <p:sldId id="293" r:id="rId10"/>
    <p:sldId id="284" r:id="rId11"/>
    <p:sldId id="279" r:id="rId12"/>
    <p:sldId id="266" r:id="rId13"/>
    <p:sldId id="267" r:id="rId14"/>
    <p:sldId id="268" r:id="rId15"/>
    <p:sldId id="269" r:id="rId16"/>
    <p:sldId id="260" r:id="rId17"/>
    <p:sldId id="294" r:id="rId18"/>
    <p:sldId id="295" r:id="rId19"/>
    <p:sldId id="285" r:id="rId20"/>
    <p:sldId id="258" r:id="rId21"/>
    <p:sldId id="261" r:id="rId22"/>
    <p:sldId id="262" r:id="rId23"/>
    <p:sldId id="264" r:id="rId24"/>
    <p:sldId id="265" r:id="rId25"/>
    <p:sldId id="288" r:id="rId26"/>
    <p:sldId id="270" r:id="rId27"/>
    <p:sldId id="271" r:id="rId28"/>
    <p:sldId id="274" r:id="rId29"/>
    <p:sldId id="275" r:id="rId30"/>
    <p:sldId id="276" r:id="rId31"/>
    <p:sldId id="286" r:id="rId32"/>
    <p:sldId id="29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0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67886-045E-4343-9132-33705693169A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2989C-76C9-46C4-9B41-3AE5CA6A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9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2989C-76C9-46C4-9B41-3AE5CA6A11E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5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69FC2D-2D47-4F97-9AF6-E9AAB72AB702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E3F8EF-6B46-46CC-876B-D70FE192C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18C0D0-5636-4EEF-8A1E-D926230B735F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39F647-C3C5-4EF7-8123-71526B8670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69BA98-85CD-46EF-B8C8-4CD32AEB7CC5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D7F31B-0E5D-422B-A342-3C96E7277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4FEFC3-E407-4631-BA2C-591855F34412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E82881-229F-420C-8F88-3F3B34DBD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B5E665-F818-46FE-BAF5-CC01AA94AE14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04B70D-269B-4BB1-98BB-E256B3F324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8313F0-3AA6-47D1-94C1-66E11ACD963F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7FC9F5-4F27-4130-8339-4503D8A7B4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4ABFF8-A6FD-4B73-8FB1-B07F7DDF3E5C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F15AC7-0D42-42B1-BB57-3BF55F4294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C11903-67DE-4CC7-B7D6-A1FD7B269986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E87681-A6BF-4B15-8589-1F657667FE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D0B2AA-EFAD-4A03-B47A-AE544BEB3237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80FB72-BCC0-4E4C-9954-FF5C017B0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943F8-4030-45BE-B877-C0027BB63244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5EB22F-D1E3-4D8F-A83D-963113D526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0B351-73C6-401B-A510-7B4B92CFEEBF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FA2EBA-A5AF-49C4-B9AA-AC8DFE017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474D3D-0538-425A-821C-A654895E0348}" type="datetimeFigureOut">
              <a:rPr lang="ru-RU" smtClean="0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104145C-1F8C-466D-9200-D0CEB12ED6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175351" cy="3096344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</a:rPr>
              <a:t>Физический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  <a:r>
              <a:rPr lang="ru-RU" sz="8000" dirty="0" err="1" smtClean="0">
                <a:solidFill>
                  <a:schemeClr val="accent5">
                    <a:lumMod val="75000"/>
                  </a:schemeClr>
                </a:solidFill>
              </a:rPr>
              <a:t>брейн</a:t>
            </a: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-ринг</a:t>
            </a: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5300663"/>
            <a:ext cx="511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smtClean="0">
                <a:solidFill>
                  <a:srgbClr val="FF0000"/>
                </a:solidFill>
                <a:latin typeface="Trebuchet MS" pitchFamily="34" charset="0"/>
              </a:rPr>
              <a:t>Скорость</a:t>
            </a:r>
            <a:endParaRPr lang="ru-RU" sz="5400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8407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510" y="1409581"/>
            <a:ext cx="7776864" cy="32932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+mn-lt"/>
              </a:rPr>
              <a:t>2 </a:t>
            </a:r>
            <a:r>
              <a:rPr lang="ru-RU" sz="8800" dirty="0" smtClean="0">
                <a:latin typeface="+mn-lt"/>
              </a:rPr>
              <a:t>раунд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latin typeface="+mn-lt"/>
              </a:rPr>
              <a:t>Дальше, дальше, дальше…</a:t>
            </a:r>
            <a:endParaRPr lang="ru-RU" sz="6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76375" y="476250"/>
            <a:ext cx="6191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1"/>
                </a:solidFill>
                <a:latin typeface="Trebuchet MS" pitchFamily="34" charset="0"/>
              </a:rPr>
              <a:t>Назовите явление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19697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>
                <a:latin typeface="Trebuchet MS" pitchFamily="34" charset="0"/>
              </a:rPr>
              <a:t>Объяснению этого явления посвящен один из трех законов классической механики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1989138"/>
            <a:ext cx="6840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>
                <a:latin typeface="Trebuchet MS" pitchFamily="34" charset="0"/>
              </a:rPr>
              <a:t>В переводе на русский язык – это бездеятельность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2492375"/>
            <a:ext cx="6696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>
                <a:latin typeface="Trebuchet MS" pitchFamily="34" charset="0"/>
              </a:rPr>
              <a:t>Мячик, брошенный горизонтально, сразу не падает вниз, а летит вперед по причине этого явления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81063" y="3144838"/>
            <a:ext cx="669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>
                <a:latin typeface="Trebuchet MS" pitchFamily="34" charset="0"/>
              </a:rPr>
              <a:t>До Ньютона это явление было изучено Галилеем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7725" y="3725863"/>
            <a:ext cx="69643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>
                <a:latin typeface="Trebuchet MS" pitchFamily="34" charset="0"/>
              </a:rPr>
              <a:t>Ньютон писал : «Врожденная сила материи есть присущая ей способность сопротивления, по которой всякое тело, поскольку оно предоставлено само себе, удерживает свое состояние покоя или прямолинейного равномерного движения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24075" y="5557838"/>
            <a:ext cx="3887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rebuchet MS" pitchFamily="34" charset="0"/>
              </a:rPr>
              <a:t>Инерция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19268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latin typeface="+mn-lt"/>
              </a:rPr>
              <a:t>Назовите предмет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200800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Сначала он плавал, потом стал летать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6840760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Он будучи их проводником, спас жизнь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673158"/>
            <a:ext cx="5616624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Он не любит большую жару и сильную тряску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3244314"/>
            <a:ext cx="6696744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Он всегда целенаправлен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3855161"/>
            <a:ext cx="696491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Он безразличен к драгоценным металлам и алмазам, но волнуется при взаимодействии с железом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5157192"/>
            <a:ext cx="547260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КОМПАС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9800">
            <a:off x="6216650" y="4513263"/>
            <a:ext cx="249872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192688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+mn-lt"/>
              </a:rPr>
              <a:t>Назовите великого путешественника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20080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Претендентов на это путешествие было около 3 тысяч, однако выбор пал на него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6840760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Это кругосветное путешествие он совершил в одиночку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673158"/>
            <a:ext cx="6696744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Сын крестьянина, ученик ремесленного училища, рабочий, студент, курсант аэроклуба…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3244314"/>
            <a:ext cx="6696744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Совершенное им прославило человеческий разум, его и его Родину.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3855161"/>
            <a:ext cx="696491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Ему принадлежит историческая фраза, сказанная перед началом дороги: « Поехали!»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5157192"/>
            <a:ext cx="547260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</a:rPr>
              <a:t>Ю.А. Гагарин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292600"/>
            <a:ext cx="2736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192688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Назовите физическое тело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20080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С помощью этого тела можно продемонстрировать закон Паскаля и упругость газов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684076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Его можно использовать в науке для исследования некоторых физических явлений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673158"/>
            <a:ext cx="6696744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С ним дружат некоторые спортсмены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3244314"/>
            <a:ext cx="6696744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+mn-lt"/>
              </a:rPr>
              <a:t>Оно имеет наименьшую площадь поверхности из всех геометрических фигур того же объема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3854450"/>
            <a:ext cx="6964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>
                <a:latin typeface="Trebuchet MS" pitchFamily="34" charset="0"/>
              </a:rPr>
              <a:t>По нему плакала Таня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5157192"/>
            <a:ext cx="547260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МЯЧ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8104" y="4039827"/>
            <a:ext cx="3168352" cy="2485517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777686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+mn-lt"/>
              </a:rPr>
              <a:t>3 раунд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7576717" cy="21236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Быстрее, быстрее, быстрее…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Ответить на вопросы.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Arial"/>
              </a:rPr>
              <a:t>Вопросы для 1 команды.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3782" y="710214"/>
            <a:ext cx="82246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1.Прибор для измерения </a:t>
            </a:r>
            <a:r>
              <a:rPr lang="ru-RU" dirty="0" smtClean="0">
                <a:latin typeface="Times New Roman"/>
                <a:ea typeface="Times New Roman"/>
              </a:rPr>
              <a:t>сил.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2. Прибор </a:t>
            </a:r>
            <a:r>
              <a:rPr lang="ru-RU" dirty="0">
                <a:latin typeface="Times New Roman"/>
                <a:ea typeface="Times New Roman"/>
              </a:rPr>
              <a:t>для измерения атмосферного </a:t>
            </a:r>
            <a:r>
              <a:rPr lang="ru-RU" dirty="0" smtClean="0">
                <a:latin typeface="Times New Roman"/>
                <a:ea typeface="Times New Roman"/>
              </a:rPr>
              <a:t>давления.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Сила, возникающая при движении одного тела по поверхности </a:t>
            </a:r>
            <a:r>
              <a:rPr lang="ru-RU" dirty="0" smtClean="0">
                <a:latin typeface="Times New Roman"/>
                <a:ea typeface="Times New Roman"/>
              </a:rPr>
              <a:t>другого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4. Единица элементарного заряда 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5</a:t>
            </a:r>
            <a:r>
              <a:rPr lang="ru-RU" dirty="0">
                <a:latin typeface="Times New Roman"/>
                <a:ea typeface="Times New Roman"/>
              </a:rPr>
              <a:t>. Температура, при которой тело </a:t>
            </a:r>
            <a:r>
              <a:rPr lang="ru-RU" dirty="0" smtClean="0">
                <a:latin typeface="Times New Roman"/>
                <a:ea typeface="Times New Roman"/>
              </a:rPr>
              <a:t>плавится.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6. </a:t>
            </a:r>
            <a:r>
              <a:rPr lang="ru-RU" dirty="0" smtClean="0">
                <a:latin typeface="Times New Roman"/>
                <a:ea typeface="Times New Roman"/>
              </a:rPr>
              <a:t>Одноименные заряды.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7. Единица измерения силы электрического </a:t>
            </a:r>
            <a:r>
              <a:rPr lang="ru-RU" dirty="0" smtClean="0">
                <a:latin typeface="Times New Roman"/>
                <a:ea typeface="Times New Roman"/>
              </a:rPr>
              <a:t>тока.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8. </a:t>
            </a:r>
            <a:r>
              <a:rPr lang="ru-RU" dirty="0" smtClean="0">
                <a:latin typeface="Times New Roman"/>
                <a:ea typeface="Times New Roman"/>
              </a:rPr>
              <a:t>На </a:t>
            </a:r>
            <a:r>
              <a:rPr lang="ru-RU" dirty="0">
                <a:latin typeface="Times New Roman"/>
                <a:ea typeface="Times New Roman"/>
              </a:rPr>
              <a:t>тело, погруженное в жидкость, </a:t>
            </a:r>
            <a:r>
              <a:rPr lang="ru-RU" dirty="0" smtClean="0">
                <a:latin typeface="Times New Roman"/>
                <a:ea typeface="Times New Roman"/>
              </a:rPr>
              <a:t>действует.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9</a:t>
            </a:r>
            <a:r>
              <a:rPr lang="ru-RU" dirty="0" smtClean="0">
                <a:latin typeface="Times New Roman"/>
                <a:ea typeface="Times New Roman"/>
              </a:rPr>
              <a:t>. Сила</a:t>
            </a:r>
            <a:r>
              <a:rPr lang="ru-RU" dirty="0">
                <a:latin typeface="Times New Roman"/>
                <a:ea typeface="Times New Roman"/>
              </a:rPr>
              <a:t>, с которой Земля притягивает к себе все </a:t>
            </a:r>
            <a:r>
              <a:rPr lang="ru-RU" dirty="0" smtClean="0">
                <a:latin typeface="Times New Roman"/>
                <a:ea typeface="Times New Roman"/>
              </a:rPr>
              <a:t>тела.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10. Сохранение объема и формы – свойство.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11. Вид </a:t>
            </a:r>
            <a:r>
              <a:rPr lang="ru-RU" dirty="0">
                <a:latin typeface="Times New Roman"/>
                <a:ea typeface="Times New Roman"/>
              </a:rPr>
              <a:t>теплопередачи, при котором энергия переносится струями жидкости или </a:t>
            </a:r>
            <a:r>
              <a:rPr lang="ru-RU" dirty="0" smtClean="0">
                <a:latin typeface="Times New Roman"/>
                <a:ea typeface="Times New Roman"/>
              </a:rPr>
              <a:t>газа.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12</a:t>
            </a:r>
            <a:r>
              <a:rPr lang="ru-RU" dirty="0">
                <a:latin typeface="Times New Roman"/>
                <a:ea typeface="Times New Roman"/>
              </a:rPr>
              <a:t>. Величина, равная отношению пройденного пути ко </a:t>
            </a:r>
            <a:r>
              <a:rPr lang="ru-RU" dirty="0" smtClean="0">
                <a:latin typeface="Times New Roman"/>
                <a:ea typeface="Times New Roman"/>
              </a:rPr>
              <a:t>времени.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13. Единица массы.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14</a:t>
            </a:r>
            <a:r>
              <a:rPr lang="ru-RU" dirty="0" smtClean="0">
                <a:latin typeface="Times New Roman"/>
                <a:ea typeface="Times New Roman"/>
              </a:rPr>
              <a:t>. Энергия</a:t>
            </a:r>
            <a:r>
              <a:rPr lang="ru-RU" dirty="0">
                <a:latin typeface="Times New Roman"/>
                <a:ea typeface="Times New Roman"/>
              </a:rPr>
              <a:t>, которой обладает движущееся </a:t>
            </a:r>
            <a:r>
              <a:rPr lang="ru-RU" dirty="0" smtClean="0">
                <a:latin typeface="Times New Roman"/>
                <a:ea typeface="Times New Roman"/>
              </a:rPr>
              <a:t>тело.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15. Единица измерения </a:t>
            </a:r>
            <a:r>
              <a:rPr lang="ru-RU" dirty="0" smtClean="0">
                <a:latin typeface="Times New Roman"/>
                <a:ea typeface="Times New Roman"/>
              </a:rPr>
              <a:t>давления.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измерения напряжения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17</a:t>
            </a:r>
            <a:r>
              <a:rPr lang="ru-RU" dirty="0" smtClean="0">
                <a:latin typeface="Times New Roman"/>
                <a:ea typeface="Times New Roman"/>
              </a:rPr>
              <a:t>. Изменение </a:t>
            </a:r>
            <a:r>
              <a:rPr lang="ru-RU" dirty="0">
                <a:latin typeface="Times New Roman"/>
                <a:ea typeface="Times New Roman"/>
              </a:rPr>
              <a:t>с течением времени положения тела относительно других </a:t>
            </a:r>
            <a:r>
              <a:rPr lang="ru-RU" dirty="0" smtClean="0">
                <a:latin typeface="Times New Roman"/>
                <a:ea typeface="Times New Roman"/>
              </a:rPr>
              <a:t>тел.</a:t>
            </a: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2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Вопросы для 2 команды.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980728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измерения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2.Разноименные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заряды…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3.Если вещество сохраняет объем, но легко меняет свою форму, то оно находится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в… 4.Единица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механической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Прибор для измерения силы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6.Единица электрического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7.Явление сохранения скорости тела при отсутствии действия на него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Единица измерения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9.Величина, равная отношению массы тела к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10.Движение, при котором тело за равные промежутки времени проходит равные участки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Ядро атома состоит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из...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тела больше плотности жидкости, то это тело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ней…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13.Прибор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измерения давлений, больших или меньших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14.Единица измерения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15.Величина, характеризующаяся отношением работы ко времени, за которое она была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совершена.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16.На </a:t>
            </a:r>
            <a:r>
              <a:rPr lang="ru-RU" dirty="0">
                <a:latin typeface="Times New Roman"/>
                <a:ea typeface="Times New Roman"/>
              </a:rPr>
              <a:t>каком явлении основана засолка </a:t>
            </a:r>
            <a:r>
              <a:rPr lang="ru-RU" dirty="0" smtClean="0">
                <a:latin typeface="Times New Roman"/>
                <a:ea typeface="Times New Roman"/>
              </a:rPr>
              <a:t>огурцов.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17.Вид теплопередачи, которая возможна и в </a:t>
            </a:r>
            <a:r>
              <a:rPr lang="ru-RU" dirty="0" smtClean="0">
                <a:latin typeface="Times New Roman"/>
                <a:ea typeface="Times New Roman"/>
              </a:rPr>
              <a:t>вакууме.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437" y="836712"/>
            <a:ext cx="777686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atin typeface="+mn-lt"/>
              </a:rPr>
              <a:t>4 раунд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063" y="3141663"/>
            <a:ext cx="80486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Кто быстрее?</a:t>
            </a:r>
            <a:endParaRPr lang="ru-RU" sz="7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256" y="836712"/>
            <a:ext cx="7776864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+mn-lt"/>
              </a:rPr>
              <a:t>1 раунд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444" y="3059714"/>
            <a:ext cx="7576717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Ребусы</a:t>
            </a:r>
            <a:endParaRPr lang="ru-RU" sz="8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490" y="902623"/>
            <a:ext cx="72008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/>
                </a:solidFill>
                <a:latin typeface="+mn-lt"/>
              </a:rPr>
              <a:t>Вопрос №1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6300" y="2133600"/>
            <a:ext cx="77041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>
                <a:latin typeface="Trebuchet MS" pitchFamily="34" charset="0"/>
              </a:rPr>
              <a:t>Как древние греки называли  отверстие для вставки гвоздя, задерживающего движение?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44725" y="4548188"/>
            <a:ext cx="4464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rebuchet MS" pitchFamily="34" charset="0"/>
              </a:rPr>
              <a:t>Тормоз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490" y="902623"/>
            <a:ext cx="72008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/>
                </a:solidFill>
                <a:latin typeface="+mn-lt"/>
              </a:rPr>
              <a:t>Вопрос №2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6300" y="1989138"/>
            <a:ext cx="7705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rebuchet MS" pitchFamily="34" charset="0"/>
              </a:rPr>
              <a:t>Чтобы спустить корабль на воду в старину его днище смазывали салом. А что в количестве около 20000 штук использовали в индии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413" y="4652963"/>
            <a:ext cx="453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0000"/>
                </a:solidFill>
                <a:latin typeface="Trebuchet MS" pitchFamily="34" charset="0"/>
              </a:rPr>
              <a:t>Бананы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4365625"/>
            <a:ext cx="2298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490" y="902623"/>
            <a:ext cx="72008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/>
                </a:solidFill>
                <a:latin typeface="+mn-lt"/>
              </a:rPr>
              <a:t>Вопрос №3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2650" y="1989138"/>
            <a:ext cx="77041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rebuchet MS" pitchFamily="34" charset="0"/>
              </a:rPr>
              <a:t>	</a:t>
            </a:r>
            <a:r>
              <a:rPr lang="ru-RU" sz="3200" b="1">
                <a:latin typeface="Trebuchet MS" pitchFamily="34" charset="0"/>
              </a:rPr>
              <a:t>В словаре « Брокгауза и Эфрона» есть такое любопытное определение: </a:t>
            </a:r>
            <a:r>
              <a:rPr lang="ru-RU" sz="2800" b="1" i="1">
                <a:latin typeface="Trebuchet MS" pitchFamily="34" charset="0"/>
              </a:rPr>
              <a:t>Это такое состояние нижнего слоя атмосферы, что совершенно прозрачный при обычных условиях воздух теряет свою прозрачность</a:t>
            </a:r>
            <a:endParaRPr lang="ru-RU" sz="3200" b="1" i="1">
              <a:latin typeface="Trebuchet MS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65338" y="5443538"/>
            <a:ext cx="4824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Туман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490" y="902623"/>
            <a:ext cx="72008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/>
                </a:solidFill>
                <a:latin typeface="+mn-lt"/>
              </a:rPr>
              <a:t>Вопрос №4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2932113"/>
            <a:ext cx="77057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</a:rPr>
              <a:t>У каждого родителя, как в прочем, у любого источника питания, всегда есть свои 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…….</a:t>
            </a:r>
            <a:r>
              <a:rPr lang="ru-RU" sz="4000" dirty="0">
                <a:latin typeface="+mn-lt"/>
              </a:rPr>
              <a:t>?</a:t>
            </a:r>
            <a:endParaRPr lang="ru-RU" sz="4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989138"/>
            <a:ext cx="6192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Trebuchet MS" pitchFamily="34" charset="0"/>
              </a:rPr>
              <a:t>Продолжите фразу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2188" y="5300663"/>
            <a:ext cx="4608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rebuchet MS" pitchFamily="34" charset="0"/>
              </a:rPr>
              <a:t>Плюсы и минусы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490" y="404664"/>
            <a:ext cx="72008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/>
                </a:solidFill>
                <a:latin typeface="+mn-lt"/>
              </a:rPr>
              <a:t>Вопрос №6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888" y="1268413"/>
            <a:ext cx="4452937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	</a:t>
            </a:r>
            <a:r>
              <a:rPr lang="ru-RU" sz="2400" dirty="0">
                <a:latin typeface="+mn-lt"/>
              </a:rPr>
              <a:t>Для рекламы в газете «Ваш выбор – Самара» одна из самарских компаний использовала следующий образ: миловидная девушка через соломинку пьет из стакана.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	Назовите техническое устройство, которое продает компания</a:t>
            </a:r>
            <a:endParaRPr lang="ru-RU" sz="24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2592388" y="5543550"/>
            <a:ext cx="4967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rebuchet MS" pitchFamily="34" charset="0"/>
              </a:rPr>
              <a:t>насос</a:t>
            </a:r>
          </a:p>
        </p:txBody>
      </p:sp>
      <p:pic>
        <p:nvPicPr>
          <p:cNvPr id="3687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73238"/>
            <a:ext cx="31670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490" y="404664"/>
            <a:ext cx="72008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/>
                </a:solidFill>
                <a:latin typeface="+mn-lt"/>
              </a:rPr>
              <a:t>Вопрос №7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888" y="1268413"/>
            <a:ext cx="8269287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Назовите слово, означающее одну сорока миллионную часть Парижского меридиана, то есть меридиана проходящего через город Париж	</a:t>
            </a:r>
            <a:endParaRPr lang="ru-RU" sz="24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92313" y="4797425"/>
            <a:ext cx="4968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rebuchet MS" pitchFamily="34" charset="0"/>
              </a:rPr>
              <a:t>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777686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ru-RU" sz="8800"/>
              <a:t>5</a:t>
            </a:r>
            <a:r>
              <a:rPr lang="ru-RU" sz="8800">
                <a:latin typeface="Trebuchet MS" pitchFamily="34" charset="0"/>
              </a:rPr>
              <a:t> раунд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699" y="2852936"/>
            <a:ext cx="7576717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Физический эксперимент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49" y="486800"/>
            <a:ext cx="7345363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3200" dirty="0"/>
              <a:t> </a:t>
            </a:r>
            <a:r>
              <a:rPr lang="ru-RU" sz="3200" dirty="0" smtClean="0"/>
              <a:t>Может ли ускориться таяние льда в теплой комнате, если его укрыть шубой?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3200" dirty="0" smtClean="0"/>
          </a:p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На листе бумаги поставлен груз. Если медленно тянуть бумагу, груз движется вместе с ним. Если резко - груз остается на месте. Объясните это явление.</a:t>
            </a:r>
          </a:p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889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с вареным яйцом и кефирной бутылкой.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711914">
            <a:off x="1615463" y="2075110"/>
            <a:ext cx="5735522" cy="423852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404813"/>
            <a:ext cx="7345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6</a:t>
            </a:r>
            <a:r>
              <a:rPr lang="ru-RU" sz="3200" b="1">
                <a:latin typeface="Trebuchet MS" pitchFamily="34" charset="0"/>
              </a:rPr>
              <a:t> Раунд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163" y="1196975"/>
            <a:ext cx="7127875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М</a:t>
            </a:r>
            <a:r>
              <a:rPr lang="ru-RU" sz="80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ультзадача</a:t>
            </a:r>
            <a:endParaRPr lang="ru-RU" sz="8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8135937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050" y="5300663"/>
            <a:ext cx="5113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Анод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2008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275640">
            <a:off x="7946952" y="781367"/>
            <a:ext cx="792088" cy="151216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2133600"/>
            <a:ext cx="741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Trebuchet MS" pitchFamily="34" charset="0"/>
              </a:rPr>
              <a:t>Почему воздушные шары наполняют водородом или гелием, а не углекислым газом?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Trebuchet MS" pitchFamily="34" charset="0"/>
              </a:rPr>
              <a:t>Почему уменьшается выталкивающая сила действующая на шар, по мере его подъема?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Trebuchet MS" pitchFamily="34" charset="0"/>
              </a:rPr>
              <a:t>Как регулируют высоту подъема воздушного шара, наполненного горячим воздухом?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848475" y="2286000"/>
            <a:ext cx="1187450" cy="1579563"/>
          </a:xfrm>
          <a:custGeom>
            <a:avLst/>
            <a:gdLst>
              <a:gd name="connsiteX0" fmla="*/ 1187143 w 1187143"/>
              <a:gd name="connsiteY0" fmla="*/ 0 h 1579182"/>
              <a:gd name="connsiteX1" fmla="*/ 605252 w 1187143"/>
              <a:gd name="connsiteY1" fmla="*/ 277091 h 1579182"/>
              <a:gd name="connsiteX2" fmla="*/ 1007034 w 1187143"/>
              <a:gd name="connsiteY2" fmla="*/ 1108364 h 1579182"/>
              <a:gd name="connsiteX3" fmla="*/ 92634 w 1187143"/>
              <a:gd name="connsiteY3" fmla="*/ 1537855 h 1579182"/>
              <a:gd name="connsiteX4" fmla="*/ 78780 w 1187143"/>
              <a:gd name="connsiteY4" fmla="*/ 1537855 h 157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43" h="1579182">
                <a:moveTo>
                  <a:pt x="1187143" y="0"/>
                </a:moveTo>
                <a:cubicBezTo>
                  <a:pt x="911206" y="46182"/>
                  <a:pt x="635270" y="92364"/>
                  <a:pt x="605252" y="277091"/>
                </a:cubicBezTo>
                <a:cubicBezTo>
                  <a:pt x="575234" y="461818"/>
                  <a:pt x="1092470" y="898237"/>
                  <a:pt x="1007034" y="1108364"/>
                </a:cubicBezTo>
                <a:cubicBezTo>
                  <a:pt x="921598" y="1318491"/>
                  <a:pt x="247343" y="1466273"/>
                  <a:pt x="92634" y="1537855"/>
                </a:cubicBezTo>
                <a:cubicBezTo>
                  <a:pt x="-62075" y="1609437"/>
                  <a:pt x="8352" y="1573646"/>
                  <a:pt x="78780" y="1537855"/>
                </a:cubicBezTo>
              </a:path>
            </a:pathLst>
          </a:custGeom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620713"/>
            <a:ext cx="81375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rebuchet MS" pitchFamily="34" charset="0"/>
              </a:rPr>
              <a:t>Объясните физическую несостоятельность процесса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340768"/>
            <a:ext cx="7576717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Спасибо за участие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Краткое описание документа:</a:t>
            </a:r>
            <a:endParaRPr lang="ru-RU" dirty="0"/>
          </a:p>
          <a:p>
            <a:r>
              <a:rPr lang="ru-RU" dirty="0"/>
              <a:t>В данной презентации имеются задания для проведения 6 раундов для двух команд учащихся. </a:t>
            </a:r>
          </a:p>
          <a:p>
            <a:r>
              <a:rPr lang="ru-RU" dirty="0"/>
              <a:t>Материал может быть использован при проведении недели физики в школе. </a:t>
            </a:r>
          </a:p>
          <a:p>
            <a:pPr lvl="0"/>
            <a:r>
              <a:rPr lang="ru-RU" dirty="0"/>
              <a:t>раунд состоит из несложных ребусов к понятиям, изучаемым в 7-8 классах, </a:t>
            </a:r>
          </a:p>
          <a:p>
            <a:pPr lvl="0"/>
            <a:r>
              <a:rPr lang="ru-RU" dirty="0"/>
              <a:t>2-раунд представлен в виде вопросов, ответить на которые можно используя несколько фактических подсказок. </a:t>
            </a:r>
          </a:p>
          <a:p>
            <a:pPr lvl="0"/>
            <a:r>
              <a:rPr lang="ru-RU" dirty="0"/>
              <a:t>В 3-ем раунде каждой команде нужно за 2 минуты ответить на как можно больше вопросов. </a:t>
            </a:r>
          </a:p>
          <a:p>
            <a:pPr lvl="0"/>
            <a:r>
              <a:rPr lang="ru-RU" dirty="0"/>
              <a:t>В 4-ом раунде командам предлагается ответить на вопросы различного характера на быстроту мышления. </a:t>
            </a:r>
          </a:p>
          <a:p>
            <a:pPr lvl="0"/>
            <a:r>
              <a:rPr lang="ru-RU" dirty="0"/>
              <a:t>5 и 6 раунды это физический эксперимент и </a:t>
            </a:r>
            <a:r>
              <a:rPr lang="ru-RU" dirty="0" err="1"/>
              <a:t>мультзадача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01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050" y="5300663"/>
            <a:ext cx="5113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Ток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864477"/>
            <a:ext cx="5615311" cy="4176712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050" y="5300663"/>
            <a:ext cx="5113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rebuchet MS" pitchFamily="34" charset="0"/>
              </a:rPr>
              <a:t>физика</a:t>
            </a:r>
            <a:endParaRPr lang="ru-RU" sz="5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55" y="1844824"/>
            <a:ext cx="752883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5300663"/>
            <a:ext cx="511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Сила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559675" cy="331152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5300663"/>
            <a:ext cx="511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Масса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416800" cy="36004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5300663"/>
            <a:ext cx="511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Вакуум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561263" cy="35290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5300663"/>
            <a:ext cx="511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Маятник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6613"/>
            <a:ext cx="7488238" cy="4032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599</TotalTime>
  <Words>820</Words>
  <Application>Microsoft Office PowerPoint</Application>
  <PresentationFormat>Экран (4:3)</PresentationFormat>
  <Paragraphs>124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Физический брейн-ринг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Физический брейн-ринг</dc:title>
  <dc:creator>Пользователь</dc:creator>
  <cp:lastModifiedBy>user</cp:lastModifiedBy>
  <cp:revision>51</cp:revision>
  <dcterms:created xsi:type="dcterms:W3CDTF">2012-11-12T05:50:33Z</dcterms:created>
  <dcterms:modified xsi:type="dcterms:W3CDTF">2022-08-19T10:54:54Z</dcterms:modified>
</cp:coreProperties>
</file>