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9" r:id="rId6"/>
    <p:sldId id="258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yar.pfdo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yar.pfdo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496855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Персонифицированное</a:t>
            </a:r>
            <a:r>
              <a:rPr lang="en-US" b="1" dirty="0" smtClean="0"/>
              <a:t> </a:t>
            </a:r>
            <a:r>
              <a:rPr lang="en-US" b="1" dirty="0" err="1" smtClean="0"/>
              <a:t>дополнительное</a:t>
            </a:r>
            <a:r>
              <a:rPr lang="en-US" b="1" dirty="0" smtClean="0"/>
              <a:t> </a:t>
            </a:r>
            <a:r>
              <a:rPr lang="en-US" b="1" dirty="0" err="1" smtClean="0"/>
              <a:t>образование</a:t>
            </a:r>
            <a:r>
              <a:rPr lang="en-US" b="1" dirty="0" smtClean="0"/>
              <a:t> </a:t>
            </a:r>
            <a:r>
              <a:rPr lang="en-US" b="1" dirty="0" err="1" smtClean="0"/>
              <a:t>детей</a:t>
            </a:r>
            <a:r>
              <a:rPr lang="en-US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рамках реализации в Ярославской области приоритетного проекта «Доступное дополнительное образование для детей» с 1 сентября 2018 года запись обучающихся в объединениях будет осуществляться через Региональный навигатор дополнительно образования </a:t>
            </a:r>
            <a:br>
              <a:rPr lang="ru-RU" sz="2000" dirty="0" smtClean="0"/>
            </a:br>
            <a:r>
              <a:rPr lang="ru-RU" sz="2000" u="sng" dirty="0" smtClean="0">
                <a:hlinkClick r:id="rId2"/>
              </a:rPr>
              <a:t>http://yar.pfdo.ru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3" cstate="print"/>
          <a:stretch/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На данном портале уже размещена информация для родителей:</a:t>
            </a:r>
            <a:br>
              <a:rPr lang="ru-RU" sz="2000" dirty="0" smtClean="0"/>
            </a:br>
            <a:r>
              <a:rPr lang="ru-RU" sz="2000" b="1" dirty="0" smtClean="0"/>
              <a:t>Что такое сертификат?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Как получить сертификат?</a:t>
            </a:r>
            <a:r>
              <a:rPr lang="ru-RU" sz="2000" dirty="0" smtClean="0"/>
              <a:t> – при нажатии ссылки «Узнать, где получить сертификат» родитель выбирает муниципальный район и ему видна информация в каком учреждении, и как он может получить сертификат.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/>
          <a:stretch/>
        </p:blipFill>
        <p:spPr bwMode="auto">
          <a:xfrm>
            <a:off x="1435100" y="2204864"/>
            <a:ext cx="7499350" cy="3752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Как использовать сертификат?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этом же портале есть новостная лента. На сегодняшний день в новостной ленте размещена информация о сроке предоставления входа в личный кабинет 1 августа.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/>
          <a:stretch/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Так же на главной странице родитель может посмотреть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программы </a:t>
            </a:r>
            <a:r>
              <a:rPr lang="ru-RU" sz="2000" dirty="0" smtClean="0"/>
              <a:t>уже размещенные в региональном навигаторе.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/>
          <a:stretch/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Более подробная информация о сертификате дополнительного образования доступна на официальном портале персонифицированного дополнительного образования Ярославской области  </a:t>
            </a:r>
            <a:r>
              <a:rPr lang="en-US" sz="4400" b="1" u="sng" dirty="0" smtClean="0">
                <a:hlinkClick r:id="rId2"/>
              </a:rPr>
              <a:t>http://yar.pfdo.ru</a:t>
            </a:r>
            <a:r>
              <a:rPr lang="en-US" sz="4400" b="1" dirty="0" smtClean="0"/>
              <a:t> 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С 1 </a:t>
            </a:r>
            <a:r>
              <a:rPr lang="en-US" sz="2800" b="1" dirty="0" err="1" smtClean="0"/>
              <a:t>января</a:t>
            </a:r>
            <a:r>
              <a:rPr lang="en-US" sz="2800" b="1" dirty="0" smtClean="0"/>
              <a:t> 2018 </a:t>
            </a:r>
            <a:r>
              <a:rPr lang="en-US" sz="2800" b="1" dirty="0" err="1" smtClean="0"/>
              <a:t>года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Ярославская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область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является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одним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из</a:t>
            </a:r>
            <a:r>
              <a:rPr lang="en-US" sz="2800" b="1" dirty="0" smtClean="0"/>
              <a:t> 20-ти </a:t>
            </a:r>
            <a:r>
              <a:rPr lang="en-US" sz="2800" b="1" dirty="0" err="1" smtClean="0"/>
              <a:t>субъектов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Российской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Федерации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внедряющих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систему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персонифицированного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финансирования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дополнительного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образования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детей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сертификаты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дополнительного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образования</a:t>
            </a:r>
            <a:r>
              <a:rPr lang="en-US" sz="2800" b="1" dirty="0" smtClean="0"/>
              <a:t>. 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 err="1" smtClean="0"/>
              <a:t>Персонифицированное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дополнительное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образование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детей</a:t>
            </a:r>
            <a:r>
              <a:rPr lang="en-US" sz="4000" b="1" dirty="0" smtClean="0"/>
              <a:t> – </a:t>
            </a:r>
            <a:r>
              <a:rPr lang="en-US" sz="4000" b="1" dirty="0" err="1" smtClean="0"/>
              <a:t>это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система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предусматривающая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закрепление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обязательств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государства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по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оплате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того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образования</a:t>
            </a:r>
            <a:r>
              <a:rPr lang="en-US" sz="4000" b="1" dirty="0" smtClean="0"/>
              <a:t>, в </a:t>
            </a:r>
            <a:r>
              <a:rPr lang="en-US" sz="4000" b="1" dirty="0" err="1" smtClean="0"/>
              <a:t>котором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прежде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всего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заинтересован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ребенок</a:t>
            </a:r>
            <a:r>
              <a:rPr lang="en-US" sz="4000" b="1" dirty="0" smtClean="0"/>
              <a:t>. 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Сертификат дополнительного образования – это официальное подтверждение возможности ребенка обучаться в кружках и секциях дополнительного образования за счет средств государства. Сам сертификат не материален и важным является лишь то, что ребенок внесен в специальный реестр (ничего критического, на сегодняшний день мы все внесены в кучу разных реестров). Нахождение ребенка в реестре является сигналом для государства, что надо платить за его  образование. То есть сертификат – это, по сути, инструмент реализации «права» детей на получение бесплатного образования.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Фактически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за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именным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сертификатом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будут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закреплены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бюджетные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средства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для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оплаты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детских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творческих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объединений</a:t>
            </a:r>
            <a:r>
              <a:rPr lang="en-US" sz="3200" b="1" dirty="0" smtClean="0"/>
              <a:t> и </a:t>
            </a:r>
            <a:r>
              <a:rPr lang="en-US" sz="3200" b="1" dirty="0" err="1" smtClean="0"/>
              <a:t>секций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дополнительного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образования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которые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ребенок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сможет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использовать</a:t>
            </a:r>
            <a:r>
              <a:rPr lang="en-US" sz="3200" b="1" dirty="0" smtClean="0"/>
              <a:t> в </a:t>
            </a:r>
            <a:r>
              <a:rPr lang="en-US" sz="3200" b="1" dirty="0" err="1" smtClean="0"/>
              <a:t>любой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организации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вне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зависимости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от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форм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собственности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муниципальная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или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частная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организация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дополнительного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образования</a:t>
            </a:r>
            <a:r>
              <a:rPr lang="en-US" sz="3200" b="1" dirty="0" smtClean="0"/>
              <a:t>, и </a:t>
            </a:r>
            <a:r>
              <a:rPr lang="en-US" sz="3200" b="1" dirty="0" err="1" smtClean="0"/>
              <a:t>даже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индивидуальные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предприниматели</a:t>
            </a:r>
            <a:r>
              <a:rPr lang="en-US" sz="3200" b="1" dirty="0" smtClean="0"/>
              <a:t>).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Внедряя систему персонифицированного дополнительного образования детей, решаются сразу несколько важных задач: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дети получают возможность бесплатно обучаться в любых организациях, в том числе и тех, где ранее родителям приходилось платить свои деньги, при условии вхождения последних в региональный реестр поставщиков услуг дополнительного образования;</a:t>
            </a:r>
            <a:endParaRPr lang="ru-RU" sz="2000" dirty="0" smtClean="0"/>
          </a:p>
          <a:p>
            <a:r>
              <a:rPr lang="ru-RU" sz="2000" b="1" dirty="0" smtClean="0"/>
              <a:t>повышается конкуренция на рынке услуг дополнительного образования детей, а значит и  качество предоставляемых образовательных услуг; организации начинают ориентироваться на реальные образовательные потребности детей. Наличие сертификата у ребенка – наличие у его семьи возможности влиять на предложение образовательных программ (по общему закону «спрос рождает предложение»);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Внедряя систему персонифицированного дополнительного образования детей, решаются сразу несколько важных задач: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у образовательных организаций, оказывающих качественные и востребованные услуги, появляется возможность привлекать дополнительное бюджетное финансирование;</a:t>
            </a:r>
            <a:endParaRPr lang="ru-RU" sz="2000" dirty="0" smtClean="0"/>
          </a:p>
          <a:p>
            <a:r>
              <a:rPr lang="ru-RU" sz="2000" b="1" dirty="0" smtClean="0"/>
              <a:t>происходит «оздоровление» образовательных программ и услуг дополнительного образования, финансируемых за счёт бюджетных средств на разных уровнях, их ориентация на то, что действительно интересно детям;</a:t>
            </a:r>
            <a:endParaRPr lang="ru-RU" sz="2000" dirty="0" smtClean="0"/>
          </a:p>
          <a:p>
            <a:r>
              <a:rPr lang="en-US" sz="2000" b="1" dirty="0" err="1" smtClean="0"/>
              <a:t>открывается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доступ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новых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организаций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частных</a:t>
            </a:r>
            <a:r>
              <a:rPr lang="en-US" sz="2000" b="1" dirty="0" smtClean="0"/>
              <a:t> и </a:t>
            </a:r>
            <a:r>
              <a:rPr lang="en-US" sz="2000" b="1" dirty="0" err="1" smtClean="0"/>
              <a:t>индивидуальных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предпринимателей</a:t>
            </a:r>
            <a:r>
              <a:rPr lang="en-US" sz="2000" b="1" dirty="0" smtClean="0"/>
              <a:t>) к </a:t>
            </a:r>
            <a:r>
              <a:rPr lang="en-US" sz="2000" b="1" dirty="0" err="1" smtClean="0"/>
              <a:t>бюджетным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средствам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равных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условиях</a:t>
            </a:r>
            <a:r>
              <a:rPr lang="en-US" sz="2000" b="1" dirty="0" smtClean="0"/>
              <a:t> с </a:t>
            </a:r>
            <a:r>
              <a:rPr lang="en-US" sz="2000" b="1" dirty="0" err="1" smtClean="0"/>
              <a:t>муниципальными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учреждениями</a:t>
            </a:r>
            <a:r>
              <a:rPr lang="en-US" sz="2000" b="1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На местном уровне до 1 августа 2018 года также будут разработаны и утверждены все необходимые нормативные правовые акты, регламентирующие муниципальную систему сертификатов дополнительного образования.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780928"/>
            <a:ext cx="7715200" cy="334523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ПОСТАНОВЛЕНИЕ </a:t>
            </a:r>
            <a:r>
              <a:rPr lang="ru-RU" sz="2000" dirty="0" smtClean="0"/>
              <a:t>Администрации </a:t>
            </a:r>
            <a:r>
              <a:rPr lang="ru-RU" sz="2000" dirty="0" err="1" smtClean="0"/>
              <a:t>Гаврилов-Ямского</a:t>
            </a:r>
            <a:r>
              <a:rPr lang="ru-RU" sz="2000" dirty="0" smtClean="0"/>
              <a:t> муниципального района от 01.06.2018 № 663 «О создании муниципального опорного центра дополнительного образования детей»</a:t>
            </a:r>
          </a:p>
          <a:p>
            <a:r>
              <a:rPr lang="ru-RU" sz="2000" b="1" dirty="0" smtClean="0"/>
              <a:t>ПОСТАНОВЛЕНИЕ </a:t>
            </a:r>
            <a:r>
              <a:rPr lang="ru-RU" sz="2000" dirty="0" smtClean="0"/>
              <a:t>Администрации </a:t>
            </a:r>
            <a:r>
              <a:rPr lang="ru-RU" sz="2000" dirty="0" err="1" smtClean="0"/>
              <a:t>Гаврилов-Ямского</a:t>
            </a:r>
            <a:r>
              <a:rPr lang="ru-RU" sz="2000" dirty="0" smtClean="0"/>
              <a:t> муниципального района от  28.06.2018 № 770 «Об утверждении Положения о персонифицированном дополнительном образовании детей»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Сертификат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нужно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будет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получать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каждый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учебный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год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он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будет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выдаваться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единожды</a:t>
            </a:r>
            <a:r>
              <a:rPr lang="en-US" sz="2000" b="1" dirty="0" smtClean="0"/>
              <a:t> и </a:t>
            </a:r>
            <a:r>
              <a:rPr lang="en-US" sz="2000" b="1" dirty="0" err="1" smtClean="0"/>
              <a:t>действовать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достижения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ребёнком</a:t>
            </a:r>
            <a:r>
              <a:rPr lang="en-US" sz="2000" b="1" dirty="0" smtClean="0"/>
              <a:t> 18 </a:t>
            </a:r>
            <a:r>
              <a:rPr lang="en-US" sz="2000" b="1" dirty="0" err="1" smtClean="0"/>
              <a:t>лет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Средства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сертификате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будут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ежегодно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пополняться</a:t>
            </a:r>
            <a:r>
              <a:rPr lang="en-US" sz="2000" b="1" dirty="0" smtClean="0"/>
              <a:t>. В </a:t>
            </a:r>
            <a:r>
              <a:rPr lang="en-US" sz="2000" b="1" dirty="0" err="1" smtClean="0"/>
              <a:t>зависимости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стоимости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образовательной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программы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сертификат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можно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будет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направить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обучение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одной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или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нескольким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программам</a:t>
            </a:r>
            <a:r>
              <a:rPr lang="en-US" sz="2000" b="1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У </a:t>
            </a:r>
            <a:r>
              <a:rPr lang="en-US" sz="2000" b="1" dirty="0" err="1" smtClean="0"/>
              <a:t>каждого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ребёнка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семьи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будет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открыт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свой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личный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кабинет</a:t>
            </a:r>
            <a:r>
              <a:rPr lang="en-US" sz="2000" b="1" dirty="0" smtClean="0"/>
              <a:t> в </a:t>
            </a:r>
            <a:r>
              <a:rPr lang="en-US" sz="2000" b="1" dirty="0" err="1" smtClean="0"/>
              <a:t>электронной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информационной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системе</a:t>
            </a:r>
            <a:r>
              <a:rPr lang="en-US" sz="2000" b="1" dirty="0" smtClean="0"/>
              <a:t>, в </a:t>
            </a:r>
            <a:r>
              <a:rPr lang="en-US" sz="2000" b="1" dirty="0" err="1" smtClean="0"/>
              <a:t>которой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можно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будет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выбирать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детские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творческие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объединения</a:t>
            </a:r>
            <a:r>
              <a:rPr lang="en-US" sz="2000" b="1" dirty="0" smtClean="0"/>
              <a:t> и </a:t>
            </a:r>
            <a:r>
              <a:rPr lang="en-US" sz="2000" b="1" dirty="0" err="1" smtClean="0"/>
              <a:t>секции</a:t>
            </a:r>
            <a:r>
              <a:rPr lang="en-US" sz="2000" b="1" dirty="0" smtClean="0"/>
              <a:t> в </a:t>
            </a:r>
            <a:r>
              <a:rPr lang="en-US" sz="2000" b="1" dirty="0" err="1" smtClean="0"/>
              <a:t>специальном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навигаторе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осуществлять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запись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программы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отслеживать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получение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услуги</a:t>
            </a:r>
            <a:r>
              <a:rPr lang="en-US" sz="2000" b="1" dirty="0" smtClean="0"/>
              <a:t> и </a:t>
            </a:r>
            <a:r>
              <a:rPr lang="en-US" sz="2000" b="1" dirty="0" err="1" smtClean="0"/>
              <a:t>списывание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средств</a:t>
            </a:r>
            <a:r>
              <a:rPr lang="en-US" sz="2000" b="1" dirty="0" smtClean="0"/>
              <a:t> с </a:t>
            </a:r>
            <a:r>
              <a:rPr lang="en-US" sz="2000" b="1" dirty="0" err="1" smtClean="0"/>
              <a:t>сертификата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оценивать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образовательную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программу</a:t>
            </a:r>
            <a:r>
              <a:rPr lang="en-US" sz="2000" b="1" dirty="0" smtClean="0"/>
              <a:t> и </a:t>
            </a:r>
            <a:r>
              <a:rPr lang="en-US" sz="2000" b="1" dirty="0" err="1" smtClean="0"/>
              <a:t>многое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другое</a:t>
            </a:r>
            <a:r>
              <a:rPr lang="en-US" sz="2000" b="1" dirty="0" smtClean="0"/>
              <a:t>.</a:t>
            </a:r>
            <a:endParaRPr lang="ru-RU" sz="2000" b="1" dirty="0" smtClean="0"/>
          </a:p>
          <a:p>
            <a:r>
              <a:rPr lang="en-US" sz="2000" b="1" dirty="0" err="1" smtClean="0"/>
              <a:t>Используя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сертификат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ребенок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его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родители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может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самостоятельно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формировать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свою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образовательную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траекторию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После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выбора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программы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ее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оплату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направляется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часть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средств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сертификата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далее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ребенок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использует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остаток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для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выбора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другой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программы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Оплата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вернее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даже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доплата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за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счет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средств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родителя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предполагается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только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если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остаток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сертификате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меньше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стоимости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программы</a:t>
            </a:r>
            <a:r>
              <a:rPr lang="en-US" sz="2000" b="1" dirty="0" smtClean="0"/>
              <a:t> и </a:t>
            </a:r>
            <a:r>
              <a:rPr lang="en-US" sz="2000" b="1" dirty="0" err="1" smtClean="0"/>
              <a:t>только</a:t>
            </a:r>
            <a:r>
              <a:rPr lang="en-US" sz="2000" b="1" dirty="0" smtClean="0"/>
              <a:t> в </a:t>
            </a:r>
            <a:r>
              <a:rPr lang="en-US" sz="2000" b="1" dirty="0" err="1" smtClean="0"/>
              <a:t>объеме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разницы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стоимости</a:t>
            </a:r>
            <a:r>
              <a:rPr lang="en-US" sz="2000" b="1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</TotalTime>
  <Words>595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Персонифицированное дополнительное образование детей </vt:lpstr>
      <vt:lpstr>С 1 января 2018 года Ярославская область является одним из 20-ти субъектов Российской Федерации, внедряющих систему персонифицированного финансирования дополнительного образования детей – сертификаты дополнительного образования.   </vt:lpstr>
      <vt:lpstr>Слайд 3</vt:lpstr>
      <vt:lpstr>Слайд 4</vt:lpstr>
      <vt:lpstr>Слайд 5</vt:lpstr>
      <vt:lpstr>Внедряя систему персонифицированного дополнительного образования детей, решаются сразу несколько важных задач: </vt:lpstr>
      <vt:lpstr>Внедряя систему персонифицированного дополнительного образования детей, решаются сразу несколько важных задач:</vt:lpstr>
      <vt:lpstr>На местном уровне до 1 августа 2018 года также будут разработаны и утверждены все необходимые нормативные правовые акты, регламентирующие муниципальную систему сертификатов дополнительного образования. </vt:lpstr>
      <vt:lpstr>Сертификат не нужно будет получать каждый учебный год, он будет выдаваться единожды и действовать до достижения ребёнком 18 лет. Средства на сертификате будут ежегодно пополняться. В зависимости от стоимости образовательной программы сертификат можно будет направить на обучение по одной или нескольким программам.</vt:lpstr>
      <vt:lpstr>в рамках реализации в Ярославской области приоритетного проекта «Доступное дополнительное образование для детей» с 1 сентября 2018 года запись обучающихся в объединениях будет осуществляться через Региональный навигатор дополнительно образования  http://yar.pfdo.ru  </vt:lpstr>
      <vt:lpstr>На данном портале уже размещена информация для родителей: Что такое сертификат? Как получить сертификат? – при нажатии ссылки «Узнать, где получить сертификат» родитель выбирает муниципальный район и ему видна информация в каком учреждении, и как он может получить сертификат. </vt:lpstr>
      <vt:lpstr>Как использовать сертификат?   На этом же портале есть новостная лента. На сегодняшний день в новостной ленте размещена информация о сроке предоставления входа в личный кабинет 1 августа. </vt:lpstr>
      <vt:lpstr>Так же на главной странице родитель может посмотреть  программы уже размещенные в региональном навигаторе.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Персонифицированное дополнительное образование детей </dc:title>
  <dc:creator>Алие</dc:creator>
  <cp:lastModifiedBy>user</cp:lastModifiedBy>
  <cp:revision>5</cp:revision>
  <dcterms:created xsi:type="dcterms:W3CDTF">2018-12-06T13:40:06Z</dcterms:created>
  <dcterms:modified xsi:type="dcterms:W3CDTF">2018-12-06T17:19:11Z</dcterms:modified>
</cp:coreProperties>
</file>