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3381904"/>
          </a:xfrm>
        </p:spPr>
        <p:txBody>
          <a:bodyPr/>
          <a:lstStyle/>
          <a:p>
            <a:pPr algn="ctr"/>
            <a:r>
              <a:rPr lang="ru-RU" sz="9600" dirty="0" smtClean="0">
                <a:latin typeface="Monotype Corsiva" panose="03010101010201010101" pitchFamily="66" charset="0"/>
              </a:rPr>
              <a:t/>
            </a:r>
            <a:br>
              <a:rPr lang="ru-RU" sz="9600" dirty="0" smtClean="0">
                <a:latin typeface="Monotype Corsiva" panose="03010101010201010101" pitchFamily="66" charset="0"/>
              </a:rPr>
            </a:br>
            <a:r>
              <a:rPr lang="ru-RU" sz="9600" dirty="0">
                <a:latin typeface="Monotype Corsiva" panose="03010101010201010101" pitchFamily="66" charset="0"/>
              </a:rPr>
              <a:t/>
            </a:r>
            <a:br>
              <a:rPr lang="ru-RU" sz="9600" dirty="0">
                <a:latin typeface="Monotype Corsiva" panose="03010101010201010101" pitchFamily="66" charset="0"/>
              </a:rPr>
            </a:br>
            <a:r>
              <a:rPr lang="ru-RU" sz="9600" dirty="0" smtClean="0">
                <a:latin typeface="Monotype Corsiva" panose="03010101010201010101" pitchFamily="66" charset="0"/>
              </a:rPr>
              <a:t/>
            </a:r>
            <a:br>
              <a:rPr lang="ru-RU" sz="9600" dirty="0" smtClean="0">
                <a:latin typeface="Monotype Corsiva" panose="03010101010201010101" pitchFamily="66" charset="0"/>
              </a:rPr>
            </a:br>
            <a:endParaRPr lang="ru-RU" sz="9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2730" y="507533"/>
            <a:ext cx="10351558" cy="1096899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Воспитание без обид и унижений</a:t>
            </a:r>
            <a:endParaRPr lang="ru-RU" sz="9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25" y="3486150"/>
            <a:ext cx="5581649" cy="322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96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96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Будем рады сотрудничеству</a:t>
            </a:r>
            <a:endParaRPr lang="ru-RU" sz="96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61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609601"/>
            <a:ext cx="11352741" cy="29622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Жестокое обращение с детьми </a:t>
            </a:r>
          </a:p>
          <a:p>
            <a:pPr marL="0" indent="0" algn="ctr">
              <a:buNone/>
            </a:pPr>
            <a:r>
              <a:rPr lang="ru-RU" sz="3600" dirty="0" smtClean="0">
                <a:latin typeface="Monotype Corsiva" panose="03010101010201010101" pitchFamily="66" charset="0"/>
              </a:rPr>
              <a:t>– </a:t>
            </a:r>
            <a:r>
              <a:rPr lang="ru-RU" sz="3600" b="1" dirty="0" smtClean="0">
                <a:latin typeface="Monotype Corsiva" panose="03010101010201010101" pitchFamily="66" charset="0"/>
              </a:rPr>
              <a:t>это умышленное или неосторожное обращение или действие со стороны родителей, лиц их замещающих или других людей, которые привели к травмам, нарушению развития, смерти ребенка, либо угрожают правам и благополучию ребенка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88" y="3571875"/>
            <a:ext cx="5057775" cy="31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28613"/>
            <a:ext cx="11009841" cy="1601787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Последствия жестокого обращения в семье: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71638"/>
            <a:ext cx="8596668" cy="5186361"/>
          </a:xfrm>
        </p:spPr>
        <p:txBody>
          <a:bodyPr>
            <a:normAutofit lnSpcReduction="10000"/>
          </a:bodyPr>
          <a:lstStyle/>
          <a:p>
            <a:endParaRPr lang="ru-RU" sz="2800" dirty="0" smtClean="0"/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dirty="0" smtClean="0">
                <a:solidFill>
                  <a:schemeClr val="accent5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уход в религиозные секты;</a:t>
            </a:r>
          </a:p>
          <a:p>
            <a:r>
              <a:rPr lang="ru-RU" sz="3600" b="1" dirty="0" smtClean="0">
                <a:solidFill>
                  <a:schemeClr val="accent5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- объединения в неформальные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5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группы с криминальной и </a:t>
            </a:r>
            <a:endParaRPr lang="ru-RU" sz="3600" b="1" dirty="0">
              <a:solidFill>
                <a:schemeClr val="accent5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5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нацисткой направленности;</a:t>
            </a:r>
          </a:p>
          <a:p>
            <a:r>
              <a:rPr lang="ru-RU" sz="3600" b="1" dirty="0" smtClean="0">
                <a:solidFill>
                  <a:schemeClr val="accent5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- агрессивное, преступное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5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поведение подростков;</a:t>
            </a:r>
          </a:p>
          <a:p>
            <a:r>
              <a:rPr lang="ru-RU" sz="3600" b="1" dirty="0" smtClean="0">
                <a:solidFill>
                  <a:schemeClr val="accent5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- уходы из дома</a:t>
            </a:r>
            <a:endParaRPr lang="ru-RU" sz="3600" b="1" dirty="0">
              <a:solidFill>
                <a:schemeClr val="accent5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13" y="1930400"/>
            <a:ext cx="5462587" cy="492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966979" cy="13208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Пренебрежение основными нуждами ребенка (моральное жестокость)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2150" y="2568906"/>
            <a:ext cx="6372224" cy="38807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Monotype Corsiva" panose="03010101010201010101" pitchFamily="66" charset="0"/>
              </a:rPr>
              <a:t>это отсутствие со стороны родителей или лиц, их замещающих, элементарной заботы о нем, а так же недобросовестное выполнение </a:t>
            </a:r>
          </a:p>
          <a:p>
            <a:pPr marL="0" indent="0" algn="ctr">
              <a:buNone/>
            </a:pPr>
            <a:r>
              <a:rPr lang="ru-RU" sz="3200" dirty="0" smtClean="0">
                <a:latin typeface="Monotype Corsiva" panose="03010101010201010101" pitchFamily="66" charset="0"/>
              </a:rPr>
              <a:t>обязанностей по воспитанию ребенка,</a:t>
            </a:r>
          </a:p>
          <a:p>
            <a:pPr marL="0" indent="0" algn="ctr">
              <a:buNone/>
            </a:pPr>
            <a:r>
              <a:rPr lang="ru-RU" sz="3200" dirty="0" smtClean="0">
                <a:latin typeface="Monotype Corsiva" panose="03010101010201010101" pitchFamily="66" charset="0"/>
              </a:rPr>
              <a:t> в результате чего его здоровье и развитие нарушаются.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7" y="2160588"/>
            <a:ext cx="5900737" cy="469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5738"/>
            <a:ext cx="8596668" cy="174466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Психологическое (эмоциональное) насилие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14551"/>
            <a:ext cx="6629400" cy="44411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это– однократное или хроническое воздействие 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на ребенка и его отвержение со стороны 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родителей и других взрослых, вследствие чего 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у ребенка нарушаются эмоциональное развитие, 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поведение и способность к социализацию.</a:t>
            </a:r>
            <a:endParaRPr lang="ru-RU" sz="32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930400"/>
            <a:ext cx="5562599" cy="442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7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Потребности ребенка: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71037"/>
            <a:ext cx="5420783" cy="437032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 </a:t>
            </a:r>
            <a:r>
              <a:rPr lang="ru-RU" sz="2800" b="1" dirty="0" smtClean="0">
                <a:solidFill>
                  <a:schemeClr val="accent5"/>
                </a:solidFill>
                <a:latin typeface="Monotype Corsiva" panose="03010101010201010101" pitchFamily="66" charset="0"/>
              </a:rPr>
              <a:t>Потребность в безопасности</a:t>
            </a:r>
          </a:p>
          <a:p>
            <a:pPr algn="ctr"/>
            <a:r>
              <a:rPr lang="ru-RU" sz="2800" b="1" dirty="0" smtClean="0">
                <a:solidFill>
                  <a:schemeClr val="accent5"/>
                </a:solidFill>
                <a:latin typeface="Monotype Corsiva" panose="03010101010201010101" pitchFamily="66" charset="0"/>
              </a:rPr>
              <a:t> Потребность в безусловной любви.</a:t>
            </a:r>
          </a:p>
          <a:p>
            <a:pPr algn="ctr"/>
            <a:r>
              <a:rPr lang="ru-RU" sz="2800" b="1" dirty="0" smtClean="0">
                <a:solidFill>
                  <a:schemeClr val="accent5"/>
                </a:solidFill>
                <a:latin typeface="Monotype Corsiva" panose="03010101010201010101" pitchFamily="66" charset="0"/>
              </a:rPr>
              <a:t> Потребность ребенка заключается в разрешении на подлинность.</a:t>
            </a:r>
          </a:p>
          <a:p>
            <a:pPr algn="ctr"/>
            <a:r>
              <a:rPr lang="ru-RU" sz="2800" b="1" dirty="0" smtClean="0">
                <a:solidFill>
                  <a:schemeClr val="accent5"/>
                </a:solidFill>
                <a:latin typeface="Monotype Corsiva" panose="03010101010201010101" pitchFamily="66" charset="0"/>
              </a:rPr>
              <a:t> Свободное выражение себя и свобода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5"/>
                </a:solidFill>
                <a:latin typeface="Monotype Corsiva" panose="03010101010201010101" pitchFamily="66" charset="0"/>
              </a:rPr>
              <a:t>нуждаются в границах.</a:t>
            </a:r>
          </a:p>
          <a:p>
            <a:pPr algn="ctr"/>
            <a:r>
              <a:rPr lang="ru-RU" sz="2800" b="1" dirty="0" smtClean="0">
                <a:solidFill>
                  <a:schemeClr val="accent5"/>
                </a:solidFill>
                <a:latin typeface="Monotype Corsiva" panose="03010101010201010101" pitchFamily="66" charset="0"/>
              </a:rPr>
              <a:t> Потребность ребенка – раскрыть свои способности, таланты, научиться быть самостоятельным.</a:t>
            </a:r>
            <a:endParaRPr lang="ru-RU" sz="2800" b="1" dirty="0">
              <a:solidFill>
                <a:schemeClr val="accent5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783" y="1671036"/>
            <a:ext cx="6666441" cy="51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9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0025"/>
            <a:ext cx="8596668" cy="90011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 психологическому насилию относиться: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728664"/>
            <a:ext cx="11138429" cy="612933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Monotype Corsiva" panose="03010101010201010101" pitchFamily="66" charset="0"/>
              </a:rPr>
              <a:t> угрозы в адрес ребенка;</a:t>
            </a:r>
          </a:p>
          <a:p>
            <a:r>
              <a:rPr lang="ru-RU" sz="2800" dirty="0" smtClean="0">
                <a:latin typeface="Monotype Corsiva" panose="03010101010201010101" pitchFamily="66" charset="0"/>
              </a:rPr>
              <a:t>оскорбление и унижение его достоинства;</a:t>
            </a:r>
          </a:p>
          <a:p>
            <a:r>
              <a:rPr lang="ru-RU" sz="2800" dirty="0" smtClean="0">
                <a:latin typeface="Monotype Corsiva" panose="03010101010201010101" pitchFamily="66" charset="0"/>
              </a:rPr>
              <a:t>открытое неприятие и постоянная критика;</a:t>
            </a:r>
          </a:p>
          <a:p>
            <a:r>
              <a:rPr lang="ru-RU" sz="2800" dirty="0" smtClean="0">
                <a:latin typeface="Monotype Corsiva" panose="03010101010201010101" pitchFamily="66" charset="0"/>
              </a:rPr>
              <a:t> лишение ребенка необходимой стимуляции, игнорирование его основных нужд в безопасном окружении, родительской любви;</a:t>
            </a:r>
          </a:p>
          <a:p>
            <a:r>
              <a:rPr lang="ru-RU" sz="2800" dirty="0" smtClean="0">
                <a:latin typeface="Monotype Corsiva" panose="03010101010201010101" pitchFamily="66" charset="0"/>
              </a:rPr>
              <a:t>предъявление к ребенку чрезмерных требований;</a:t>
            </a:r>
          </a:p>
          <a:p>
            <a:r>
              <a:rPr lang="ru-RU" sz="2800" dirty="0" smtClean="0">
                <a:latin typeface="Monotype Corsiva" panose="03010101010201010101" pitchFamily="66" charset="0"/>
              </a:rPr>
              <a:t> однократное грубое психическое воздействие, вызвавшее у ребенка психологическую травму;</a:t>
            </a:r>
          </a:p>
          <a:p>
            <a:r>
              <a:rPr lang="ru-RU" sz="2800" dirty="0" smtClean="0">
                <a:latin typeface="Monotype Corsiva" panose="03010101010201010101" pitchFamily="66" charset="0"/>
              </a:rPr>
              <a:t>преднамеренная изоляция;</a:t>
            </a:r>
          </a:p>
          <a:p>
            <a:r>
              <a:rPr lang="ru-RU" sz="2800" dirty="0" smtClean="0">
                <a:latin typeface="Monotype Corsiva" panose="03010101010201010101" pitchFamily="66" charset="0"/>
              </a:rPr>
              <a:t> вовлечение ребенка или поощрение к асоциальному поведению (алкоголизм, наркомания, драки и т.д.)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27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8613"/>
            <a:ext cx="8596668" cy="1601787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 педагогически оправданным наказаниям относятся: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532064"/>
            <a:ext cx="4580466" cy="388077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Замечание</a:t>
            </a:r>
          </a:p>
          <a:p>
            <a:pPr algn="ctr"/>
            <a:r>
              <a:rPr lang="ru-RU" sz="4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Выговор</a:t>
            </a:r>
          </a:p>
          <a:p>
            <a:pPr algn="ctr"/>
            <a:r>
              <a:rPr lang="ru-RU" sz="4800" dirty="0">
                <a:solidFill>
                  <a:srgbClr val="C00000"/>
                </a:solidFill>
                <a:latin typeface="Monotype Corsiva" panose="03010101010201010101" pitchFamily="66" charset="0"/>
              </a:rPr>
              <a:t>Л</a:t>
            </a:r>
            <a:r>
              <a:rPr lang="ru-RU" sz="4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ишение ребенка чего-то приятного</a:t>
            </a:r>
            <a:endParaRPr lang="ru-RU" sz="48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048337"/>
            <a:ext cx="69342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7164"/>
            <a:ext cx="8596668" cy="11430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Недопустимо:</a:t>
            </a:r>
            <a:endParaRPr lang="ru-RU" sz="7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71576"/>
            <a:ext cx="11267016" cy="5686424"/>
          </a:xfrm>
        </p:spPr>
        <p:txBody>
          <a:bodyPr>
            <a:normAutofit fontScale="92500" lnSpcReduction="20000"/>
          </a:bodyPr>
          <a:lstStyle/>
          <a:p>
            <a:r>
              <a:rPr lang="ru-RU" sz="3500" dirty="0" smtClean="0">
                <a:latin typeface="Monotype Corsiva" panose="03010101010201010101" pitchFamily="66" charset="0"/>
              </a:rPr>
              <a:t>наказание ребенка трудом;</a:t>
            </a:r>
          </a:p>
          <a:p>
            <a:pPr algn="ctr"/>
            <a:endParaRPr lang="ru-RU" sz="3200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3500" dirty="0" smtClean="0">
                <a:latin typeface="Monotype Corsiva" panose="03010101010201010101" pitchFamily="66" charset="0"/>
              </a:rPr>
              <a:t>использовать насмешки, </a:t>
            </a:r>
          </a:p>
          <a:p>
            <a:pPr marL="0" indent="0" algn="ctr">
              <a:buNone/>
            </a:pPr>
            <a:r>
              <a:rPr lang="ru-RU" sz="3500" dirty="0" smtClean="0">
                <a:latin typeface="Monotype Corsiva" panose="03010101010201010101" pitchFamily="66" charset="0"/>
              </a:rPr>
              <a:t>поскольку они </a:t>
            </a:r>
            <a:r>
              <a:rPr lang="ru-RU" sz="3500" dirty="0">
                <a:latin typeface="Monotype Corsiva" panose="03010101010201010101" pitchFamily="66" charset="0"/>
              </a:rPr>
              <a:t>могут </a:t>
            </a:r>
          </a:p>
          <a:p>
            <a:pPr marL="0" indent="0" algn="ctr">
              <a:buNone/>
            </a:pPr>
            <a:r>
              <a:rPr lang="ru-RU" sz="3500" dirty="0">
                <a:latin typeface="Monotype Corsiva" panose="03010101010201010101" pitchFamily="66" charset="0"/>
              </a:rPr>
              <a:t>вызвать потерю родительского доверия;</a:t>
            </a:r>
          </a:p>
          <a:p>
            <a:pPr algn="ctr"/>
            <a:endParaRPr lang="ru-RU" sz="3200" dirty="0" smtClean="0">
              <a:latin typeface="Monotype Corsiva" panose="03010101010201010101" pitchFamily="66" charset="0"/>
            </a:endParaRPr>
          </a:p>
          <a:p>
            <a:pPr lvl="8" algn="r"/>
            <a:r>
              <a:rPr lang="ru-RU" sz="3500" dirty="0" smtClean="0">
                <a:latin typeface="Monotype Corsiva" panose="03010101010201010101" pitchFamily="66" charset="0"/>
              </a:rPr>
              <a:t>злоупотреблять </a:t>
            </a:r>
            <a:r>
              <a:rPr lang="ru-RU" sz="3500" dirty="0">
                <a:latin typeface="Monotype Corsiva" panose="03010101010201010101" pitchFamily="66" charset="0"/>
              </a:rPr>
              <a:t>запретами, так как           </a:t>
            </a:r>
          </a:p>
          <a:p>
            <a:pPr marL="0" indent="0" algn="r">
              <a:buNone/>
            </a:pPr>
            <a:r>
              <a:rPr lang="ru-RU" sz="3500" dirty="0">
                <a:latin typeface="Monotype Corsiva" panose="03010101010201010101" pitchFamily="66" charset="0"/>
              </a:rPr>
              <a:t>бесконечные запрещения вызывают </a:t>
            </a:r>
          </a:p>
          <a:p>
            <a:pPr marL="0" indent="0" algn="r">
              <a:buNone/>
            </a:pPr>
            <a:r>
              <a:rPr lang="ru-RU" sz="3500" dirty="0">
                <a:latin typeface="Monotype Corsiva" panose="03010101010201010101" pitchFamily="66" charset="0"/>
              </a:rPr>
              <a:t>у ребенка стремление </a:t>
            </a:r>
            <a:endParaRPr lang="ru-RU" sz="3500" dirty="0" smtClean="0">
              <a:latin typeface="Monotype Corsiva" panose="03010101010201010101" pitchFamily="66" charset="0"/>
            </a:endParaRPr>
          </a:p>
          <a:p>
            <a:pPr marL="0" indent="0" algn="r">
              <a:buNone/>
            </a:pPr>
            <a:r>
              <a:rPr lang="ru-RU" sz="3500" dirty="0" smtClean="0">
                <a:latin typeface="Monotype Corsiva" panose="03010101010201010101" pitchFamily="66" charset="0"/>
              </a:rPr>
              <a:t>противодействовать </a:t>
            </a:r>
            <a:r>
              <a:rPr lang="ru-RU" sz="3500" dirty="0">
                <a:latin typeface="Monotype Corsiva" panose="03010101010201010101" pitchFamily="66" charset="0"/>
              </a:rPr>
              <a:t>им</a:t>
            </a:r>
          </a:p>
          <a:p>
            <a:pPr algn="r"/>
            <a:r>
              <a:rPr lang="ru-RU" dirty="0" smtClean="0"/>
              <a:t>                                                   </a:t>
            </a:r>
          </a:p>
          <a:p>
            <a:pPr marL="0" indent="0" algn="r">
              <a:buNone/>
            </a:pPr>
            <a:endParaRPr lang="ru-RU" dirty="0"/>
          </a:p>
          <a:p>
            <a:pPr algn="r"/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7651"/>
            <a:ext cx="4872038" cy="322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247</TotalTime>
  <Words>327</Words>
  <Application>Microsoft Office PowerPoint</Application>
  <PresentationFormat>Широкоэкранный</PresentationFormat>
  <Paragraphs>56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Monotype Corsiva</vt:lpstr>
      <vt:lpstr>Times New Roman</vt:lpstr>
      <vt:lpstr>Trebuchet MS</vt:lpstr>
      <vt:lpstr>Wingdings 3</vt:lpstr>
      <vt:lpstr>Аспект</vt:lpstr>
      <vt:lpstr>   </vt:lpstr>
      <vt:lpstr>Презентация PowerPoint</vt:lpstr>
      <vt:lpstr>Последствия жестокого обращения в семье:</vt:lpstr>
      <vt:lpstr>Пренебрежение основными нуждами ребенка (моральное жестокость) </vt:lpstr>
      <vt:lpstr>Психологическое (эмоциональное) насилие </vt:lpstr>
      <vt:lpstr>Потребности ребенка:</vt:lpstr>
      <vt:lpstr>К психологическому насилию относиться:</vt:lpstr>
      <vt:lpstr>К педагогически оправданным наказаниям относятся:</vt:lpstr>
      <vt:lpstr>Недопустимо:</vt:lpstr>
      <vt:lpstr> Будем рады сотрудничеству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без обид и унижений</dc:title>
  <dc:creator>Пользователь Windows</dc:creator>
  <cp:lastModifiedBy>Пользователь Windows</cp:lastModifiedBy>
  <cp:revision>17</cp:revision>
  <dcterms:created xsi:type="dcterms:W3CDTF">2018-09-12T07:07:36Z</dcterms:created>
  <dcterms:modified xsi:type="dcterms:W3CDTF">2018-09-12T11:20:40Z</dcterms:modified>
</cp:coreProperties>
</file>